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1" r:id="rId6"/>
    <p:sldId id="272" r:id="rId7"/>
    <p:sldId id="263" r:id="rId8"/>
    <p:sldId id="257" r:id="rId9"/>
    <p:sldId id="258" r:id="rId10"/>
    <p:sldId id="264" r:id="rId11"/>
    <p:sldId id="265" r:id="rId12"/>
    <p:sldId id="259" r:id="rId13"/>
    <p:sldId id="260" r:id="rId14"/>
    <p:sldId id="262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pl-PL"/>
              <a:t>Kliknij, aby edyt. styl wz. tyt.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edyt. styl wz. tyt.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/>
              <a:t>Kliknij, aby edyt. styl wz. tyt.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Przeciągnij obraz na symbol zastępczy lub kliknij ikonę, aby go dodać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rgbClr val="000090"/>
                </a:solidFill>
                <a:latin typeface="Times New Roman"/>
                <a:cs typeface="Times New Roman"/>
              </a:rPr>
              <a:t>Psychiatria Dzieci i Młodzieży – </a:t>
            </a:r>
            <a:r>
              <a:rPr lang="pl-PL" sz="3600" b="1" dirty="0">
                <a:solidFill>
                  <a:srgbClr val="000090"/>
                </a:solidFill>
                <a:latin typeface="Times New Roman"/>
                <a:cs typeface="Times New Roman"/>
              </a:rPr>
              <a:t>Kopciuszek Medycyny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sz="3200" b="1" dirty="0">
                <a:solidFill>
                  <a:srgbClr val="000090"/>
                </a:solidFill>
                <a:latin typeface="Times New Roman"/>
                <a:cs typeface="Times New Roman"/>
              </a:rPr>
              <a:t>Małgorzata Janas-Kozik</a:t>
            </a:r>
          </a:p>
          <a:p>
            <a:r>
              <a:rPr lang="pl-PL" b="1" dirty="0">
                <a:solidFill>
                  <a:srgbClr val="000090"/>
                </a:solidFill>
                <a:latin typeface="Times New Roman"/>
                <a:cs typeface="Times New Roman"/>
              </a:rPr>
              <a:t>Oddział Kliniczny Psychiatrii i Psychoterapii Wieku Rozwojowego</a:t>
            </a:r>
          </a:p>
          <a:p>
            <a:r>
              <a:rPr lang="pl-PL" b="1" dirty="0">
                <a:solidFill>
                  <a:srgbClr val="000090"/>
                </a:solidFill>
                <a:latin typeface="Times New Roman"/>
                <a:cs typeface="Times New Roman"/>
              </a:rPr>
              <a:t>Katedra Psychiatrii i Psychoterapii</a:t>
            </a:r>
          </a:p>
          <a:p>
            <a:r>
              <a:rPr lang="pl-PL" b="1" dirty="0">
                <a:solidFill>
                  <a:srgbClr val="000090"/>
                </a:solidFill>
                <a:latin typeface="Times New Roman"/>
                <a:cs typeface="Times New Roman"/>
              </a:rPr>
              <a:t>Śląski Uniwersytet Medyczny w Katowicach</a:t>
            </a:r>
          </a:p>
          <a:p>
            <a:r>
              <a:rPr lang="pl-PL" b="1" dirty="0">
                <a:solidFill>
                  <a:srgbClr val="000090"/>
                </a:solidFill>
                <a:latin typeface="Times New Roman"/>
                <a:cs typeface="Times New Roman"/>
              </a:rPr>
              <a:t>Centrum Pediatrii im. Jana Pawła II w Sosnowcu </a:t>
            </a:r>
            <a:r>
              <a:rPr lang="pl-PL" b="1" dirty="0" err="1">
                <a:solidFill>
                  <a:srgbClr val="000090"/>
                </a:solidFill>
                <a:latin typeface="Times New Roman"/>
                <a:cs typeface="Times New Roman"/>
              </a:rPr>
              <a:t>sp.zo.o</a:t>
            </a:r>
            <a:endParaRPr lang="pl-PL" dirty="0">
              <a:solidFill>
                <a:srgbClr val="000090"/>
              </a:solidFill>
              <a:latin typeface="Times New Roman"/>
              <a:cs typeface="Times New Roman"/>
            </a:endParaRPr>
          </a:p>
          <a:p>
            <a:endParaRPr lang="pl-PL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0020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800" b="1" dirty="0">
                <a:solidFill>
                  <a:srgbClr val="000090"/>
                </a:solidFill>
                <a:latin typeface="Times New Roman"/>
                <a:cs typeface="Times New Roman"/>
              </a:rPr>
              <a:t>Kopciuszek Medycyny</a:t>
            </a:r>
            <a:br>
              <a:rPr lang="pl-PL" sz="2800" b="1" dirty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pl-PL" sz="2800" b="1" dirty="0">
                <a:solidFill>
                  <a:srgbClr val="000090"/>
                </a:solidFill>
                <a:latin typeface="Times New Roman"/>
                <a:cs typeface="Times New Roman"/>
              </a:rPr>
              <a:t>Psychiatria dzieci i młodzieży – </a:t>
            </a:r>
            <a:r>
              <a:rPr lang="pl-PL" sz="3200" b="1" dirty="0">
                <a:solidFill>
                  <a:srgbClr val="000090"/>
                </a:solidFill>
                <a:latin typeface="Times New Roman"/>
                <a:cs typeface="Times New Roman"/>
              </a:rPr>
              <a:t>co jest </a:t>
            </a:r>
            <a:r>
              <a:rPr lang="pl-PL" sz="2800" b="1" dirty="0">
                <a:solidFill>
                  <a:srgbClr val="000090"/>
                </a:solidFill>
                <a:latin typeface="Times New Roman"/>
                <a:cs typeface="Times New Roman"/>
              </a:rPr>
              <a:t>–</a:t>
            </a:r>
            <a:br>
              <a:rPr lang="pl-PL" sz="2800" b="1" dirty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pl-PL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 ad.3 dotyczy koordynacji różnych resortów </a:t>
            </a:r>
            <a:endParaRPr lang="pl-PL" sz="24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000090"/>
                </a:solidFill>
                <a:latin typeface="Times New Roman"/>
                <a:cs typeface="Times New Roman"/>
              </a:rPr>
              <a:t>1. Osobno funkcjonują wszystkie resorty, tj. medyczny-psychiatryczny, oświatowy i opieka społeczna</a:t>
            </a:r>
          </a:p>
          <a:p>
            <a:r>
              <a:rPr lang="pl-PL" dirty="0">
                <a:solidFill>
                  <a:srgbClr val="000090"/>
                </a:solidFill>
                <a:latin typeface="Times New Roman"/>
                <a:cs typeface="Times New Roman"/>
              </a:rPr>
              <a:t>2. Brak koordynacji działań odnośnie indywidualnego pacjenta i systemu rodzinnego</a:t>
            </a:r>
          </a:p>
        </p:txBody>
      </p:sp>
    </p:spTree>
    <p:extLst>
      <p:ext uri="{BB962C8B-B14F-4D97-AF65-F5344CB8AC3E}">
        <p14:creationId xmlns:p14="http://schemas.microsoft.com/office/powerpoint/2010/main" val="2194376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rgbClr val="000090"/>
                </a:solidFill>
                <a:latin typeface="Times New Roman"/>
                <a:cs typeface="Times New Roman"/>
              </a:rPr>
              <a:t>Kopciuszek Medycyny</a:t>
            </a:r>
            <a:br>
              <a:rPr lang="pl-PL" sz="2800" b="1" dirty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pl-PL" sz="2800" b="1" dirty="0">
                <a:solidFill>
                  <a:srgbClr val="000090"/>
                </a:solidFill>
                <a:latin typeface="Times New Roman"/>
                <a:cs typeface="Times New Roman"/>
              </a:rPr>
              <a:t>Psychiatria dzieci i młodzieży – co ma być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b="1" dirty="0">
                <a:solidFill>
                  <a:srgbClr val="000090"/>
                </a:solidFill>
                <a:latin typeface="Times New Roman"/>
                <a:cs typeface="Times New Roman"/>
              </a:rPr>
              <a:t>1. Dotyczy form opieki psychiatrycznej dzieci i młodzieży</a:t>
            </a:r>
          </a:p>
          <a:p>
            <a:pPr marL="0" indent="0">
              <a:buNone/>
            </a:pPr>
            <a:endParaRPr lang="pl-PL" sz="2800" b="1" dirty="0">
              <a:solidFill>
                <a:srgbClr val="000090"/>
              </a:solidFill>
              <a:latin typeface="Times New Roman"/>
              <a:cs typeface="Times New Roman"/>
            </a:endParaRPr>
          </a:p>
          <a:p>
            <a:r>
              <a:rPr lang="pl-PL" sz="2800" b="1" dirty="0">
                <a:solidFill>
                  <a:srgbClr val="000090"/>
                </a:solidFill>
                <a:latin typeface="Times New Roman"/>
                <a:cs typeface="Times New Roman"/>
              </a:rPr>
              <a:t>2. Dotyczy kadry leczącej</a:t>
            </a:r>
          </a:p>
          <a:p>
            <a:pPr marL="0" indent="0">
              <a:buNone/>
            </a:pPr>
            <a:r>
              <a:rPr lang="pl-PL" sz="2800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</a:p>
          <a:p>
            <a:r>
              <a:rPr lang="pl-PL" sz="2800" b="1" dirty="0">
                <a:solidFill>
                  <a:srgbClr val="000090"/>
                </a:solidFill>
                <a:latin typeface="Times New Roman"/>
                <a:cs typeface="Times New Roman"/>
              </a:rPr>
              <a:t>3. Dotyczy koordynacji różnych resortów </a:t>
            </a:r>
            <a:endParaRPr lang="pl-PL" sz="2800" dirty="0">
              <a:solidFill>
                <a:srgbClr val="000090"/>
              </a:solidFill>
              <a:latin typeface="Times New Roman"/>
              <a:cs typeface="Times New Roman"/>
            </a:endParaRPr>
          </a:p>
          <a:p>
            <a:endParaRPr lang="pl-PL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2700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700" b="1" dirty="0">
                <a:solidFill>
                  <a:srgbClr val="000090"/>
                </a:solidFill>
                <a:latin typeface="Times New Roman"/>
                <a:cs typeface="Times New Roman"/>
              </a:rPr>
              <a:t>Kopciuszek Medycyny</a:t>
            </a:r>
            <a:br>
              <a:rPr lang="pl-PL" sz="2700" b="1" dirty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pl-PL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Psychiatria dzieci i młodzieży – </a:t>
            </a:r>
            <a:r>
              <a:rPr lang="pl-PL" sz="2800" b="1" dirty="0">
                <a:solidFill>
                  <a:srgbClr val="000090"/>
                </a:solidFill>
                <a:latin typeface="Times New Roman"/>
                <a:cs typeface="Times New Roman"/>
              </a:rPr>
              <a:t>co ma być </a:t>
            </a:r>
            <a:r>
              <a:rPr lang="pl-PL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–</a:t>
            </a:r>
            <a:br>
              <a:rPr lang="pl-PL" sz="2400" b="1" dirty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pl-PL" sz="2000" b="1" dirty="0">
                <a:solidFill>
                  <a:srgbClr val="000090"/>
                </a:solidFill>
                <a:latin typeface="Times New Roman"/>
                <a:cs typeface="Times New Roman"/>
              </a:rPr>
              <a:t> ad. 1 dotyczy form opieki psychiatrycznej dzieci</a:t>
            </a:r>
            <a:br>
              <a:rPr lang="pl-PL" sz="2000" b="1" dirty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pl-PL" sz="2000" b="1" dirty="0">
                <a:solidFill>
                  <a:srgbClr val="000090"/>
                </a:solidFill>
                <a:latin typeface="Times New Roman"/>
                <a:cs typeface="Times New Roman"/>
              </a:rPr>
              <a:t> i młodzieży </a:t>
            </a:r>
            <a:endParaRPr lang="pl-PL" sz="2000" dirty="0">
              <a:latin typeface="Times New Roman"/>
              <a:cs typeface="Times New Roman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000" dirty="0">
                <a:solidFill>
                  <a:srgbClr val="000090"/>
                </a:solidFill>
                <a:latin typeface="Times New Roman"/>
                <a:cs typeface="Times New Roman"/>
              </a:rPr>
              <a:t>1. Wykorzystanie istniejącej bazy oddziałów psychiatrycznych dla dzieci i młodzieży do stworzenia </a:t>
            </a:r>
            <a:r>
              <a:rPr lang="pl-PL" sz="2000" b="1" dirty="0">
                <a:solidFill>
                  <a:srgbClr val="000090"/>
                </a:solidFill>
                <a:latin typeface="Times New Roman"/>
                <a:cs typeface="Times New Roman"/>
              </a:rPr>
              <a:t>centrum zdrowia psychicznego dla dzieci i młodzieży, co powinno  być jednoznacznie napisane w ustawie !!!</a:t>
            </a:r>
          </a:p>
          <a:p>
            <a:r>
              <a:rPr lang="pl-PL" sz="2000" b="1" dirty="0">
                <a:solidFill>
                  <a:srgbClr val="000090"/>
                </a:solidFill>
                <a:latin typeface="Times New Roman"/>
                <a:cs typeface="Times New Roman"/>
              </a:rPr>
              <a:t>W ustawie brak wyszczególnienia Centrum Zdrowia Psychicznego dla dzieci i młodzieży !!! </a:t>
            </a:r>
          </a:p>
          <a:p>
            <a:r>
              <a:rPr lang="pl-PL" sz="2000" dirty="0">
                <a:solidFill>
                  <a:srgbClr val="000090"/>
                </a:solidFill>
                <a:latin typeface="Times New Roman"/>
                <a:cs typeface="Times New Roman"/>
              </a:rPr>
              <a:t>2. </a:t>
            </a:r>
            <a:r>
              <a:rPr lang="pl-PL" sz="2000" b="1" dirty="0">
                <a:solidFill>
                  <a:srgbClr val="000090"/>
                </a:solidFill>
                <a:latin typeface="Times New Roman"/>
                <a:cs typeface="Times New Roman"/>
              </a:rPr>
              <a:t>W obrębie centrum zdrowia psychicznego dla dzieci i młodzieży powinny znaleźć się wszystkie formy opieki – całodobowa, dzienna i ambulatoryjna !!! </a:t>
            </a:r>
          </a:p>
          <a:p>
            <a:r>
              <a:rPr lang="pl-PL" sz="2000" dirty="0">
                <a:solidFill>
                  <a:srgbClr val="000090"/>
                </a:solidFill>
                <a:latin typeface="Times New Roman"/>
                <a:cs typeface="Times New Roman"/>
              </a:rPr>
              <a:t>3. Jednocześnie współpraca ze szkołą i rodziną – wykorzystanie potencjału PPP </a:t>
            </a:r>
          </a:p>
        </p:txBody>
      </p:sp>
    </p:spTree>
    <p:extLst>
      <p:ext uri="{BB962C8B-B14F-4D97-AF65-F5344CB8AC3E}">
        <p14:creationId xmlns:p14="http://schemas.microsoft.com/office/powerpoint/2010/main" val="454604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Kopciuszek Medycyny</a:t>
            </a:r>
            <a:br>
              <a:rPr lang="pl-PL" sz="2400" b="1" dirty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pl-PL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Psychiatria dzieci i młodzieży – </a:t>
            </a:r>
            <a:r>
              <a:rPr lang="pl-PL" sz="2800" b="1" dirty="0">
                <a:solidFill>
                  <a:srgbClr val="000090"/>
                </a:solidFill>
                <a:latin typeface="Times New Roman"/>
                <a:cs typeface="Times New Roman"/>
              </a:rPr>
              <a:t>co ma być </a:t>
            </a:r>
            <a:r>
              <a:rPr lang="pl-PL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–</a:t>
            </a:r>
            <a:br>
              <a:rPr lang="pl-PL" sz="2400" b="1" dirty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pl-PL" sz="2000" b="1" dirty="0">
                <a:solidFill>
                  <a:srgbClr val="000090"/>
                </a:solidFill>
                <a:latin typeface="Times New Roman"/>
                <a:cs typeface="Times New Roman"/>
              </a:rPr>
              <a:t> ad.2 dotyczy form opieki psychiatrycznej dzieci i młodzieży  </a:t>
            </a:r>
            <a:endParaRPr lang="pl-PL" sz="2000" dirty="0">
              <a:latin typeface="Times New Roman"/>
              <a:cs typeface="Times New Roman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>
                <a:solidFill>
                  <a:srgbClr val="000090"/>
                </a:solidFill>
                <a:latin typeface="Times New Roman"/>
                <a:cs typeface="Times New Roman"/>
              </a:rPr>
              <a:t>4. Zapewnienie nauczania we wszystkich formach opieki psychiatrycznej dla dzieci i młodzieży – obecnie wiele placówek, szczególnie formy dzienne, działają w oparciu o nauczanie indywidualne pacjenta</a:t>
            </a:r>
          </a:p>
          <a:p>
            <a:r>
              <a:rPr lang="pl-PL" sz="2000" dirty="0">
                <a:solidFill>
                  <a:srgbClr val="000090"/>
                </a:solidFill>
                <a:latin typeface="Times New Roman"/>
                <a:cs typeface="Times New Roman"/>
              </a:rPr>
              <a:t>5. </a:t>
            </a:r>
            <a:r>
              <a:rPr lang="pl-PL" sz="2000" b="1" dirty="0">
                <a:solidFill>
                  <a:srgbClr val="000090"/>
                </a:solidFill>
                <a:latin typeface="Times New Roman"/>
                <a:cs typeface="Times New Roman"/>
              </a:rPr>
              <a:t>Bezwzględny dostęp w obrębie Centrum Zdrowia Psychicznego dla dzieci i młodzieży do wszystkich form opieki ! W przeciwnym razie to nie może być centrum!</a:t>
            </a:r>
          </a:p>
          <a:p>
            <a:endParaRPr lang="pl-PL" sz="20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37769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800" b="1" dirty="0">
                <a:solidFill>
                  <a:srgbClr val="000090"/>
                </a:solidFill>
                <a:latin typeface="Times New Roman"/>
                <a:cs typeface="Times New Roman"/>
              </a:rPr>
              <a:t>Kopciuszek Medycyny</a:t>
            </a:r>
            <a:br>
              <a:rPr lang="pl-PL" sz="2800" b="1" dirty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pl-PL" sz="2800" b="1" dirty="0">
                <a:solidFill>
                  <a:srgbClr val="000090"/>
                </a:solidFill>
                <a:latin typeface="Times New Roman"/>
                <a:cs typeface="Times New Roman"/>
              </a:rPr>
              <a:t>Psychiatria dzieci i młodzieży – </a:t>
            </a:r>
            <a:r>
              <a:rPr lang="pl-PL" sz="3200" b="1" dirty="0">
                <a:solidFill>
                  <a:srgbClr val="000090"/>
                </a:solidFill>
                <a:latin typeface="Times New Roman"/>
                <a:cs typeface="Times New Roman"/>
              </a:rPr>
              <a:t>co ma być </a:t>
            </a:r>
            <a:r>
              <a:rPr lang="pl-PL" sz="2800" b="1" dirty="0">
                <a:solidFill>
                  <a:srgbClr val="000090"/>
                </a:solidFill>
                <a:latin typeface="Times New Roman"/>
                <a:cs typeface="Times New Roman"/>
              </a:rPr>
              <a:t>–</a:t>
            </a:r>
            <a:br>
              <a:rPr lang="pl-PL" sz="2800" b="1" dirty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pl-PL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 ad.3 dotyczy koordynacji różnych resortów </a:t>
            </a:r>
            <a:endParaRPr lang="pl-PL" sz="24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000090"/>
                </a:solidFill>
                <a:latin typeface="Times New Roman"/>
                <a:cs typeface="Times New Roman"/>
              </a:rPr>
              <a:t>1. Powinna być pełna koordynacja i synchronizacja działań – przepływ informacji, jasny podział obowiązków i kompetencji, uzupełnianie się w opiece nad pacjentem – dotyczy to opieki medycznej, psychologicznej, psychoterapeutycznej, oświatowej i socjalnej – koordynacja pracy międzyresortowa</a:t>
            </a:r>
          </a:p>
        </p:txBody>
      </p:sp>
    </p:spTree>
    <p:extLst>
      <p:ext uri="{BB962C8B-B14F-4D97-AF65-F5344CB8AC3E}">
        <p14:creationId xmlns:p14="http://schemas.microsoft.com/office/powerpoint/2010/main" val="3127588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Psychiatria dzieci i młodzieży</a:t>
            </a:r>
            <a:br>
              <a:rPr lang="pl-PL" sz="2400" b="1" dirty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pl-PL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Propozycje rozwiązania problemów</a:t>
            </a:r>
            <a:r>
              <a:rPr lang="pl-PL" sz="2400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br>
              <a:rPr lang="pl-PL" sz="2400" dirty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pl-PL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W ramach rozwiązań szczegółowych wskazana jest: </a:t>
            </a:r>
            <a:br>
              <a:rPr lang="pl-PL" sz="2400" dirty="0"/>
            </a:br>
            <a:endParaRPr lang="pl-PL" sz="24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sz="2000" dirty="0">
                <a:solidFill>
                  <a:srgbClr val="000090"/>
                </a:solidFill>
                <a:latin typeface="Times New Roman"/>
                <a:cs typeface="Times New Roman"/>
              </a:rPr>
              <a:t>Zmiana finansowania lecznictwa psychiatrycznego dla dzieci i młodzieży.  </a:t>
            </a:r>
          </a:p>
          <a:p>
            <a:pPr lvl="0"/>
            <a:r>
              <a:rPr lang="pl-PL" sz="2000" dirty="0">
                <a:solidFill>
                  <a:srgbClr val="000090"/>
                </a:solidFill>
                <a:latin typeface="Times New Roman"/>
                <a:cs typeface="Times New Roman"/>
              </a:rPr>
              <a:t>Stworzenie zachęt finansowych i organizacyjnych dla tworzenia </a:t>
            </a:r>
            <a:r>
              <a:rPr lang="pl-PL" sz="2000" b="1" dirty="0">
                <a:solidFill>
                  <a:srgbClr val="000090"/>
                </a:solidFill>
                <a:latin typeface="Times New Roman"/>
                <a:cs typeface="Times New Roman"/>
              </a:rPr>
              <a:t>Centrów Zdrowia Psychicznego</a:t>
            </a:r>
            <a:r>
              <a:rPr lang="pl-PL" sz="2000" dirty="0">
                <a:solidFill>
                  <a:srgbClr val="000090"/>
                </a:solidFill>
                <a:latin typeface="Times New Roman"/>
                <a:cs typeface="Times New Roman"/>
              </a:rPr>
              <a:t> dla dzieci i młodzieży, </a:t>
            </a:r>
            <a:r>
              <a:rPr lang="pl-PL" sz="2000" b="1" dirty="0">
                <a:solidFill>
                  <a:srgbClr val="000090"/>
                </a:solidFill>
                <a:latin typeface="Times New Roman"/>
                <a:cs typeface="Times New Roman"/>
              </a:rPr>
              <a:t>włącznie z powstaniem modelowych centrów zdrowia psychicznego – co podkreśla NPOZP 2016-2020, pod warunkiem uwzględnienia psychiatrii dzieci i młodzieży !!!</a:t>
            </a:r>
            <a:endParaRPr lang="pl-PL" sz="2000" dirty="0">
              <a:solidFill>
                <a:srgbClr val="000090"/>
              </a:solidFill>
              <a:latin typeface="Times New Roman"/>
              <a:cs typeface="Times New Roman"/>
            </a:endParaRPr>
          </a:p>
          <a:p>
            <a:endParaRPr lang="pl-PL" sz="20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75878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Kopciuszek</a:t>
            </a:r>
            <a:r>
              <a:rPr lang="cs-CZ" sz="2800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8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Medycyny</a:t>
            </a:r>
            <a:br>
              <a:rPr lang="cs-CZ" sz="2800" b="1" dirty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cs-CZ" sz="24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Sytuacja</a:t>
            </a:r>
            <a:r>
              <a:rPr lang="cs-CZ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 psychiatrii </a:t>
            </a:r>
            <a:r>
              <a:rPr lang="cs-CZ" sz="24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dzieci</a:t>
            </a:r>
            <a:r>
              <a:rPr lang="cs-CZ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 i </a:t>
            </a:r>
            <a:r>
              <a:rPr lang="cs-CZ" sz="24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młodzieży</a:t>
            </a:r>
            <a:r>
              <a:rPr lang="cs-CZ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br>
              <a:rPr lang="cs-CZ" sz="2400" b="1" dirty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cs-CZ" sz="24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w</a:t>
            </a:r>
            <a:r>
              <a:rPr lang="cs-CZ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4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Polsce</a:t>
            </a:r>
            <a:r>
              <a:rPr lang="cs-CZ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 – 2016r</a:t>
            </a:r>
            <a:br>
              <a:rPr lang="pl-PL" sz="2400" dirty="0">
                <a:solidFill>
                  <a:srgbClr val="000090"/>
                </a:solidFill>
                <a:latin typeface="Times New Roman"/>
                <a:cs typeface="Times New Roman"/>
              </a:rPr>
            </a:br>
            <a:endParaRPr lang="pl-PL" sz="24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rgbClr val="000090"/>
                </a:solidFill>
                <a:latin typeface="Times New Roman"/>
                <a:cs typeface="Times New Roman"/>
              </a:rPr>
              <a:t>Dane przedstawiane są efektem wspólnych ustaleń psychiatrów dzieci i młodzieży pod patronatem Sekcji Naukowej Psychiatrii Dzieci i Młodzieży  Polskiego Towarzystwa Psychiatrycznego </a:t>
            </a:r>
          </a:p>
        </p:txBody>
      </p:sp>
    </p:spTree>
    <p:extLst>
      <p:ext uri="{BB962C8B-B14F-4D97-AF65-F5344CB8AC3E}">
        <p14:creationId xmlns:p14="http://schemas.microsoft.com/office/powerpoint/2010/main" val="798275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>
              <a:solidFill>
                <a:srgbClr val="000090"/>
              </a:solidFill>
              <a:latin typeface="Times New Roman"/>
              <a:cs typeface="Times New Roman"/>
            </a:endParaRPr>
          </a:p>
          <a:p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10%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populacji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ogólnej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dzieci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i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młodzieży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wymaga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pomocy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profesjonalnej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psychiatry</a:t>
            </a:r>
          </a:p>
          <a:p>
            <a:endParaRPr lang="cs-CZ" b="1" dirty="0">
              <a:solidFill>
                <a:srgbClr val="000090"/>
              </a:solidFill>
              <a:latin typeface="Times New Roman"/>
              <a:cs typeface="Times New Roman"/>
            </a:endParaRPr>
          </a:p>
          <a:p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W </a:t>
            </a:r>
            <a:r>
              <a:rPr lang="cs-CZ" dirty="0" err="1">
                <a:solidFill>
                  <a:srgbClr val="000090"/>
                </a:solidFill>
                <a:latin typeface="Times New Roman"/>
                <a:cs typeface="Times New Roman"/>
              </a:rPr>
              <a:t>Polsce</a:t>
            </a:r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dirty="0" err="1">
                <a:solidFill>
                  <a:srgbClr val="000090"/>
                </a:solidFill>
                <a:latin typeface="Times New Roman"/>
                <a:cs typeface="Times New Roman"/>
              </a:rPr>
              <a:t>odsetek</a:t>
            </a:r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 ten </a:t>
            </a:r>
            <a:r>
              <a:rPr lang="cs-CZ" dirty="0" err="1">
                <a:solidFill>
                  <a:srgbClr val="000090"/>
                </a:solidFill>
                <a:latin typeface="Times New Roman"/>
                <a:cs typeface="Times New Roman"/>
              </a:rPr>
              <a:t>wynosi</a:t>
            </a:r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 minimum 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9% (</a:t>
            </a:r>
            <a:r>
              <a:rPr lang="cs-CZ" sz="2600" dirty="0">
                <a:solidFill>
                  <a:srgbClr val="000090"/>
                </a:solidFill>
                <a:latin typeface="Times New Roman"/>
                <a:cs typeface="Times New Roman"/>
              </a:rPr>
              <a:t>ok. </a:t>
            </a:r>
            <a:r>
              <a:rPr lang="cs-CZ" sz="2600" b="1" dirty="0">
                <a:solidFill>
                  <a:srgbClr val="000090"/>
                </a:solidFill>
                <a:latin typeface="Times New Roman"/>
                <a:cs typeface="Times New Roman"/>
              </a:rPr>
              <a:t>630 </a:t>
            </a:r>
            <a:r>
              <a:rPr lang="cs-CZ" sz="26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tys</a:t>
            </a:r>
            <a:r>
              <a:rPr lang="cs-CZ" sz="2600" b="1" dirty="0">
                <a:solidFill>
                  <a:srgbClr val="000090"/>
                </a:solidFill>
                <a:latin typeface="Times New Roman"/>
                <a:cs typeface="Times New Roman"/>
              </a:rPr>
              <a:t>.</a:t>
            </a:r>
            <a:r>
              <a:rPr lang="cs-CZ" sz="2600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600" dirty="0" err="1">
                <a:solidFill>
                  <a:srgbClr val="000090"/>
                </a:solidFill>
                <a:latin typeface="Times New Roman"/>
                <a:cs typeface="Times New Roman"/>
              </a:rPr>
              <a:t>dzieci</a:t>
            </a:r>
            <a:r>
              <a:rPr lang="cs-CZ" sz="2600" dirty="0">
                <a:solidFill>
                  <a:srgbClr val="000090"/>
                </a:solidFill>
                <a:latin typeface="Times New Roman"/>
                <a:cs typeface="Times New Roman"/>
              </a:rPr>
              <a:t> i </a:t>
            </a:r>
            <a:r>
              <a:rPr lang="cs-CZ" sz="2600" dirty="0" err="1">
                <a:solidFill>
                  <a:srgbClr val="000090"/>
                </a:solidFill>
                <a:latin typeface="Times New Roman"/>
                <a:cs typeface="Times New Roman"/>
              </a:rPr>
              <a:t>młodzieży</a:t>
            </a:r>
            <a:r>
              <a:rPr lang="cs-CZ" sz="2600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600" dirty="0" err="1">
                <a:solidFill>
                  <a:srgbClr val="000090"/>
                </a:solidFill>
                <a:latin typeface="Times New Roman"/>
                <a:cs typeface="Times New Roman"/>
              </a:rPr>
              <a:t>poniżej</a:t>
            </a:r>
            <a:r>
              <a:rPr lang="cs-CZ" sz="2600" dirty="0">
                <a:solidFill>
                  <a:srgbClr val="000090"/>
                </a:solidFill>
                <a:latin typeface="Times New Roman"/>
                <a:cs typeface="Times New Roman"/>
              </a:rPr>
              <a:t> 18 roku </a:t>
            </a:r>
            <a:r>
              <a:rPr lang="cs-CZ" sz="2600" dirty="0" err="1">
                <a:solidFill>
                  <a:srgbClr val="000090"/>
                </a:solidFill>
                <a:latin typeface="Times New Roman"/>
                <a:cs typeface="Times New Roman"/>
              </a:rPr>
              <a:t>życia</a:t>
            </a:r>
            <a:r>
              <a:rPr lang="cs-CZ" sz="2600" dirty="0">
                <a:solidFill>
                  <a:srgbClr val="000090"/>
                </a:solidFill>
                <a:latin typeface="Times New Roman"/>
                <a:cs typeface="Times New Roman"/>
              </a:rPr>
              <a:t>) </a:t>
            </a:r>
            <a:endParaRPr lang="pl-PL" sz="2600" dirty="0">
              <a:solidFill>
                <a:srgbClr val="000090"/>
              </a:solidFill>
              <a:latin typeface="Times New Roman"/>
              <a:cs typeface="Times New Roman"/>
            </a:endParaRPr>
          </a:p>
          <a:p>
            <a:endParaRPr lang="pl-PL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Kopciuszek</a:t>
            </a:r>
            <a:r>
              <a:rPr lang="cs-CZ" sz="2800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8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Medycyny</a:t>
            </a:r>
            <a:br>
              <a:rPr lang="cs-CZ" sz="2800" b="1" dirty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cs-CZ" sz="24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Sytuacja</a:t>
            </a:r>
            <a:r>
              <a:rPr lang="cs-CZ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 psychiatrii </a:t>
            </a:r>
            <a:r>
              <a:rPr lang="cs-CZ" sz="24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dzieci</a:t>
            </a:r>
            <a:r>
              <a:rPr lang="cs-CZ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 i </a:t>
            </a:r>
            <a:r>
              <a:rPr lang="cs-CZ" sz="24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młodzieży</a:t>
            </a:r>
            <a:r>
              <a:rPr lang="cs-CZ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br>
              <a:rPr lang="cs-CZ" sz="2400" b="1" dirty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cs-CZ" sz="24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w</a:t>
            </a:r>
            <a:r>
              <a:rPr lang="cs-CZ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4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Polsce</a:t>
            </a:r>
            <a:r>
              <a:rPr lang="cs-CZ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 – 2016r</a:t>
            </a:r>
            <a:br>
              <a:rPr lang="pl-PL" sz="2400" dirty="0">
                <a:solidFill>
                  <a:srgbClr val="000090"/>
                </a:solidFill>
                <a:latin typeface="Times New Roman"/>
                <a:cs typeface="Times New Roman"/>
              </a:rPr>
            </a:br>
            <a:endParaRPr lang="pl-PL" sz="24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88624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5023" y="2020067"/>
            <a:ext cx="6965245" cy="402014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  </a:t>
            </a:r>
            <a:r>
              <a:rPr lang="cs-CZ" dirty="0" err="1">
                <a:solidFill>
                  <a:srgbClr val="000090"/>
                </a:solidFill>
                <a:latin typeface="Times New Roman"/>
                <a:cs typeface="Times New Roman"/>
              </a:rPr>
              <a:t>Zaburzenia</a:t>
            </a:r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dirty="0" err="1">
                <a:solidFill>
                  <a:srgbClr val="000090"/>
                </a:solidFill>
                <a:latin typeface="Times New Roman"/>
                <a:cs typeface="Times New Roman"/>
              </a:rPr>
              <a:t>psychiczne</a:t>
            </a:r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dirty="0" err="1">
                <a:solidFill>
                  <a:srgbClr val="000090"/>
                </a:solidFill>
                <a:latin typeface="Times New Roman"/>
                <a:cs typeface="Times New Roman"/>
              </a:rPr>
              <a:t>wśród</a:t>
            </a:r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dirty="0" err="1">
                <a:solidFill>
                  <a:srgbClr val="000090"/>
                </a:solidFill>
                <a:latin typeface="Times New Roman"/>
                <a:cs typeface="Times New Roman"/>
              </a:rPr>
              <a:t>dzieci</a:t>
            </a:r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</a:p>
          <a:p>
            <a:pPr marL="0" indent="0">
              <a:buNone/>
            </a:pPr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    i </a:t>
            </a:r>
            <a:r>
              <a:rPr lang="cs-CZ" dirty="0" err="1">
                <a:solidFill>
                  <a:srgbClr val="000090"/>
                </a:solidFill>
                <a:latin typeface="Times New Roman"/>
                <a:cs typeface="Times New Roman"/>
              </a:rPr>
              <a:t>młodzieży</a:t>
            </a:r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- 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tendencja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wzrostowa</a:t>
            </a:r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, </a:t>
            </a:r>
          </a:p>
          <a:p>
            <a:pPr marL="0" indent="0">
              <a:buNone/>
            </a:pPr>
            <a:endParaRPr lang="cs-CZ" dirty="0">
              <a:solidFill>
                <a:srgbClr val="00009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cs-CZ" dirty="0" err="1">
                <a:solidFill>
                  <a:srgbClr val="000090"/>
                </a:solidFill>
                <a:latin typeface="Times New Roman"/>
                <a:cs typeface="Times New Roman"/>
              </a:rPr>
              <a:t>dotyczy</a:t>
            </a:r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: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całościowych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zaburzeń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rozwoju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(spektrum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zaburzeń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autystycznych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),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zaburzeń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zachowania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(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zwłaszcza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wśród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dziewcząt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) oraz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zachowań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samobójczych</a:t>
            </a:r>
            <a:endParaRPr lang="cs-CZ" b="1" dirty="0">
              <a:solidFill>
                <a:srgbClr val="00009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endParaRPr lang="pl-PL" b="1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Kopciuszek</a:t>
            </a:r>
            <a:r>
              <a:rPr lang="cs-CZ" sz="2800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8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Medycyny</a:t>
            </a:r>
            <a:br>
              <a:rPr lang="cs-CZ" sz="2800" b="1" dirty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cs-CZ" sz="24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Sytuacja</a:t>
            </a:r>
            <a:r>
              <a:rPr lang="cs-CZ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 psychiatrii </a:t>
            </a:r>
            <a:r>
              <a:rPr lang="cs-CZ" sz="24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dzieci</a:t>
            </a:r>
            <a:r>
              <a:rPr lang="cs-CZ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 i </a:t>
            </a:r>
            <a:r>
              <a:rPr lang="cs-CZ" sz="24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młodzieży</a:t>
            </a:r>
            <a:r>
              <a:rPr lang="cs-CZ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br>
              <a:rPr lang="cs-CZ" sz="2400" b="1" dirty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cs-CZ" sz="24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w</a:t>
            </a:r>
            <a:r>
              <a:rPr lang="cs-CZ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4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Polsce</a:t>
            </a:r>
            <a:r>
              <a:rPr lang="cs-CZ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 – 2016r</a:t>
            </a:r>
            <a:br>
              <a:rPr lang="pl-PL" sz="2400" dirty="0">
                <a:solidFill>
                  <a:srgbClr val="000090"/>
                </a:solidFill>
                <a:latin typeface="Times New Roman"/>
                <a:cs typeface="Times New Roman"/>
              </a:rPr>
            </a:br>
            <a:endParaRPr lang="pl-PL" sz="24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61728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Kopciuszek</a:t>
            </a:r>
            <a:r>
              <a:rPr lang="cs-CZ" sz="2800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8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Medycyny</a:t>
            </a:r>
            <a:br>
              <a:rPr lang="cs-CZ" sz="2800" b="1" dirty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cs-CZ" sz="24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Sytuacja</a:t>
            </a:r>
            <a:r>
              <a:rPr lang="cs-CZ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 psychiatrii </a:t>
            </a:r>
            <a:r>
              <a:rPr lang="cs-CZ" sz="24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dzieci</a:t>
            </a:r>
            <a:r>
              <a:rPr lang="cs-CZ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 i </a:t>
            </a:r>
            <a:r>
              <a:rPr lang="cs-CZ" sz="24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młodzieży</a:t>
            </a:r>
            <a:r>
              <a:rPr lang="cs-CZ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br>
              <a:rPr lang="cs-CZ" sz="2400" b="1" dirty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cs-CZ" sz="24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w</a:t>
            </a:r>
            <a:r>
              <a:rPr lang="cs-CZ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4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Polsce</a:t>
            </a:r>
            <a:r>
              <a:rPr lang="cs-CZ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 – 2016r</a:t>
            </a:r>
            <a:br>
              <a:rPr lang="pl-PL" sz="2400" dirty="0">
                <a:solidFill>
                  <a:srgbClr val="000090"/>
                </a:solidFill>
                <a:latin typeface="Times New Roman"/>
                <a:cs typeface="Times New Roman"/>
              </a:rPr>
            </a:br>
            <a:endParaRPr lang="pl-PL" sz="24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5" name="Tytu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b="1" dirty="0">
                <a:solidFill>
                  <a:srgbClr val="000090"/>
                </a:solidFill>
                <a:latin typeface="Times New Roman"/>
                <a:cs typeface="Times New Roman"/>
              </a:rPr>
              <a:t>    </a:t>
            </a:r>
            <a:r>
              <a:rPr lang="cs-CZ" sz="20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Lecznictwo</a:t>
            </a:r>
            <a:r>
              <a:rPr lang="cs-CZ" sz="2000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0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stacjonarne</a:t>
            </a:r>
            <a:r>
              <a:rPr lang="cs-CZ" sz="2000" dirty="0">
                <a:solidFill>
                  <a:srgbClr val="000090"/>
                </a:solidFill>
                <a:latin typeface="Times New Roman"/>
                <a:cs typeface="Times New Roman"/>
              </a:rPr>
              <a:t> - </a:t>
            </a:r>
            <a:r>
              <a:rPr lang="cs-CZ" sz="2000" dirty="0" err="1">
                <a:solidFill>
                  <a:srgbClr val="000090"/>
                </a:solidFill>
                <a:latin typeface="Times New Roman"/>
                <a:cs typeface="Times New Roman"/>
              </a:rPr>
              <a:t>postulowany</a:t>
            </a:r>
            <a:r>
              <a:rPr lang="cs-CZ" sz="2000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 err="1">
                <a:solidFill>
                  <a:srgbClr val="000090"/>
                </a:solidFill>
                <a:latin typeface="Times New Roman"/>
                <a:cs typeface="Times New Roman"/>
              </a:rPr>
              <a:t>przez</a:t>
            </a:r>
            <a:r>
              <a:rPr lang="cs-CZ" sz="2000" dirty="0">
                <a:solidFill>
                  <a:srgbClr val="000090"/>
                </a:solidFill>
                <a:latin typeface="Times New Roman"/>
                <a:cs typeface="Times New Roman"/>
              </a:rPr>
              <a:t> NPOZP </a:t>
            </a:r>
            <a:r>
              <a:rPr lang="cs-CZ" sz="2000" dirty="0" err="1">
                <a:solidFill>
                  <a:srgbClr val="000090"/>
                </a:solidFill>
                <a:latin typeface="Times New Roman"/>
                <a:cs typeface="Times New Roman"/>
              </a:rPr>
              <a:t>współczynnik</a:t>
            </a:r>
            <a:r>
              <a:rPr lang="cs-CZ" sz="2000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 err="1">
                <a:solidFill>
                  <a:srgbClr val="000090"/>
                </a:solidFill>
                <a:latin typeface="Times New Roman"/>
                <a:cs typeface="Times New Roman"/>
              </a:rPr>
              <a:t>wynosi</a:t>
            </a:r>
            <a:r>
              <a:rPr lang="cs-CZ" sz="2000" dirty="0">
                <a:solidFill>
                  <a:srgbClr val="000090"/>
                </a:solidFill>
                <a:latin typeface="Times New Roman"/>
                <a:cs typeface="Times New Roman"/>
              </a:rPr>
              <a:t> 4 </a:t>
            </a:r>
            <a:r>
              <a:rPr lang="cs-CZ" sz="2000" dirty="0" err="1">
                <a:solidFill>
                  <a:srgbClr val="000090"/>
                </a:solidFill>
                <a:latin typeface="Times New Roman"/>
                <a:cs typeface="Times New Roman"/>
              </a:rPr>
              <a:t>łóżka</a:t>
            </a:r>
            <a:r>
              <a:rPr lang="cs-CZ" sz="2000" dirty="0">
                <a:solidFill>
                  <a:srgbClr val="000090"/>
                </a:solidFill>
                <a:latin typeface="Times New Roman"/>
                <a:cs typeface="Times New Roman"/>
              </a:rPr>
              <a:t> na 100 </a:t>
            </a:r>
            <a:r>
              <a:rPr lang="cs-CZ" sz="2000" dirty="0" err="1">
                <a:solidFill>
                  <a:srgbClr val="000090"/>
                </a:solidFill>
                <a:latin typeface="Times New Roman"/>
                <a:cs typeface="Times New Roman"/>
              </a:rPr>
              <a:t>tys</a:t>
            </a:r>
            <a:r>
              <a:rPr lang="cs-CZ" sz="2000" dirty="0">
                <a:solidFill>
                  <a:srgbClr val="000090"/>
                </a:solidFill>
                <a:latin typeface="Times New Roman"/>
                <a:cs typeface="Times New Roman"/>
              </a:rPr>
              <a:t>. </a:t>
            </a:r>
            <a:r>
              <a:rPr lang="cs-CZ" sz="2000" dirty="0" err="1">
                <a:solidFill>
                  <a:srgbClr val="000090"/>
                </a:solidFill>
                <a:latin typeface="Times New Roman"/>
                <a:cs typeface="Times New Roman"/>
              </a:rPr>
              <a:t>mieszkańców</a:t>
            </a:r>
            <a:r>
              <a:rPr lang="cs-CZ" sz="2000" dirty="0">
                <a:solidFill>
                  <a:srgbClr val="000090"/>
                </a:solidFill>
                <a:latin typeface="Times New Roman"/>
                <a:cs typeface="Times New Roman"/>
              </a:rPr>
              <a:t>, </a:t>
            </a:r>
            <a:r>
              <a:rPr lang="cs-CZ" sz="2000" dirty="0" err="1">
                <a:solidFill>
                  <a:srgbClr val="000090"/>
                </a:solidFill>
                <a:latin typeface="Times New Roman"/>
                <a:cs typeface="Times New Roman"/>
              </a:rPr>
              <a:t>zaś</a:t>
            </a:r>
            <a:r>
              <a:rPr lang="cs-CZ" sz="2000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 err="1">
                <a:solidFill>
                  <a:srgbClr val="000090"/>
                </a:solidFill>
                <a:latin typeface="Times New Roman"/>
                <a:cs typeface="Times New Roman"/>
              </a:rPr>
              <a:t>obecna</a:t>
            </a:r>
            <a:r>
              <a:rPr lang="cs-CZ" sz="2000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 err="1">
                <a:solidFill>
                  <a:srgbClr val="000090"/>
                </a:solidFill>
                <a:latin typeface="Times New Roman"/>
                <a:cs typeface="Times New Roman"/>
              </a:rPr>
              <a:t>liczba</a:t>
            </a:r>
            <a:r>
              <a:rPr lang="cs-CZ" sz="2000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 err="1">
                <a:solidFill>
                  <a:srgbClr val="000090"/>
                </a:solidFill>
                <a:latin typeface="Times New Roman"/>
                <a:cs typeface="Times New Roman"/>
              </a:rPr>
              <a:t>łóżek</a:t>
            </a:r>
            <a:r>
              <a:rPr lang="cs-CZ" sz="2000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 err="1">
                <a:solidFill>
                  <a:srgbClr val="000090"/>
                </a:solidFill>
                <a:latin typeface="Times New Roman"/>
                <a:cs typeface="Times New Roman"/>
              </a:rPr>
              <a:t>wynosi</a:t>
            </a:r>
            <a:r>
              <a:rPr lang="cs-CZ" sz="2000" dirty="0">
                <a:solidFill>
                  <a:srgbClr val="000090"/>
                </a:solidFill>
                <a:latin typeface="Times New Roman"/>
                <a:cs typeface="Times New Roman"/>
              </a:rPr>
              <a:t> 3,4.</a:t>
            </a:r>
          </a:p>
          <a:p>
            <a:pPr marL="0" indent="0">
              <a:buNone/>
            </a:pPr>
            <a:endParaRPr lang="cs-CZ" sz="2000" dirty="0">
              <a:solidFill>
                <a:srgbClr val="000090"/>
              </a:solidFill>
              <a:latin typeface="Times New Roman"/>
              <a:cs typeface="Times New Roman"/>
            </a:endParaRPr>
          </a:p>
          <a:p>
            <a:r>
              <a:rPr lang="cs-CZ" sz="2000" dirty="0" err="1">
                <a:solidFill>
                  <a:srgbClr val="000090"/>
                </a:solidFill>
                <a:latin typeface="Times New Roman"/>
                <a:cs typeface="Times New Roman"/>
              </a:rPr>
              <a:t>Owe</a:t>
            </a:r>
            <a:r>
              <a:rPr lang="cs-CZ" sz="2000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 err="1">
                <a:solidFill>
                  <a:srgbClr val="000090"/>
                </a:solidFill>
                <a:latin typeface="Times New Roman"/>
                <a:cs typeface="Times New Roman"/>
              </a:rPr>
              <a:t>wskaźniki</a:t>
            </a:r>
            <a:r>
              <a:rPr lang="cs-CZ" sz="2000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 err="1">
                <a:solidFill>
                  <a:srgbClr val="000090"/>
                </a:solidFill>
                <a:latin typeface="Times New Roman"/>
                <a:cs typeface="Times New Roman"/>
              </a:rPr>
              <a:t>zaplanowano</a:t>
            </a:r>
            <a:r>
              <a:rPr lang="cs-CZ" sz="2000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 err="1">
                <a:solidFill>
                  <a:srgbClr val="000090"/>
                </a:solidFill>
                <a:latin typeface="Times New Roman"/>
                <a:cs typeface="Times New Roman"/>
              </a:rPr>
              <a:t>dla</a:t>
            </a:r>
            <a:r>
              <a:rPr lang="cs-CZ" sz="2000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 err="1">
                <a:solidFill>
                  <a:srgbClr val="000090"/>
                </a:solidFill>
                <a:latin typeface="Times New Roman"/>
                <a:cs typeface="Times New Roman"/>
              </a:rPr>
              <a:t>kraju</a:t>
            </a:r>
            <a:r>
              <a:rPr lang="cs-CZ" sz="2000" dirty="0">
                <a:solidFill>
                  <a:srgbClr val="000090"/>
                </a:solidFill>
                <a:latin typeface="Times New Roman"/>
                <a:cs typeface="Times New Roman"/>
              </a:rPr>
              <a:t>, </a:t>
            </a:r>
            <a:r>
              <a:rPr lang="cs-CZ" sz="2000" dirty="0" err="1">
                <a:solidFill>
                  <a:srgbClr val="000090"/>
                </a:solidFill>
                <a:latin typeface="Times New Roman"/>
                <a:cs typeface="Times New Roman"/>
              </a:rPr>
              <a:t>w</a:t>
            </a:r>
            <a:r>
              <a:rPr lang="cs-CZ" sz="2000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 err="1">
                <a:solidFill>
                  <a:srgbClr val="000090"/>
                </a:solidFill>
                <a:latin typeface="Times New Roman"/>
                <a:cs typeface="Times New Roman"/>
              </a:rPr>
              <a:t>którym</a:t>
            </a:r>
            <a:r>
              <a:rPr lang="cs-CZ" sz="2000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 err="1">
                <a:solidFill>
                  <a:srgbClr val="000090"/>
                </a:solidFill>
                <a:latin typeface="Times New Roman"/>
                <a:cs typeface="Times New Roman"/>
              </a:rPr>
              <a:t>miało</a:t>
            </a:r>
            <a:r>
              <a:rPr lang="cs-CZ" sz="2000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 err="1">
                <a:solidFill>
                  <a:srgbClr val="000090"/>
                </a:solidFill>
                <a:latin typeface="Times New Roman"/>
                <a:cs typeface="Times New Roman"/>
              </a:rPr>
              <a:t>być</a:t>
            </a:r>
            <a:r>
              <a:rPr lang="cs-CZ" sz="2000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000" b="1" dirty="0">
                <a:solidFill>
                  <a:srgbClr val="000090"/>
                </a:solidFill>
                <a:latin typeface="Times New Roman"/>
                <a:cs typeface="Times New Roman"/>
              </a:rPr>
              <a:t>30-80 </a:t>
            </a:r>
            <a:r>
              <a:rPr lang="cs-CZ" sz="20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Centrów</a:t>
            </a:r>
            <a:r>
              <a:rPr lang="cs-CZ" sz="2000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0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Zdrowia</a:t>
            </a:r>
            <a:r>
              <a:rPr lang="cs-CZ" sz="2000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0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Psychicznego</a:t>
            </a:r>
            <a:r>
              <a:rPr lang="cs-CZ" sz="2000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0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dla</a:t>
            </a:r>
            <a:r>
              <a:rPr lang="cs-CZ" sz="2000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0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dzieci</a:t>
            </a:r>
            <a:r>
              <a:rPr lang="cs-CZ" sz="2000" b="1" dirty="0">
                <a:solidFill>
                  <a:srgbClr val="000090"/>
                </a:solidFill>
                <a:latin typeface="Times New Roman"/>
                <a:cs typeface="Times New Roman"/>
              </a:rPr>
              <a:t> i </a:t>
            </a:r>
            <a:r>
              <a:rPr lang="cs-CZ" sz="20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młodzieży</a:t>
            </a:r>
            <a:r>
              <a:rPr lang="cs-CZ" sz="2000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>
                <a:solidFill>
                  <a:srgbClr val="000090"/>
                </a:solidFill>
                <a:latin typeface="Times New Roman"/>
                <a:cs typeface="Times New Roman"/>
              </a:rPr>
              <a:t>– 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nie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ma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żadnego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000" b="1" dirty="0">
                <a:solidFill>
                  <a:srgbClr val="000090"/>
                </a:solidFill>
                <a:latin typeface="Times New Roman"/>
                <a:cs typeface="Times New Roman"/>
              </a:rPr>
              <a:t>(mamy </a:t>
            </a:r>
            <a:r>
              <a:rPr lang="cs-CZ" sz="20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nadzieję</a:t>
            </a:r>
            <a:r>
              <a:rPr lang="cs-CZ" sz="2000" b="1" dirty="0">
                <a:solidFill>
                  <a:srgbClr val="000090"/>
                </a:solidFill>
                <a:latin typeface="Times New Roman"/>
                <a:cs typeface="Times New Roman"/>
              </a:rPr>
              <a:t>, </a:t>
            </a:r>
            <a:r>
              <a:rPr lang="cs-CZ" sz="20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iż</a:t>
            </a:r>
            <a:r>
              <a:rPr lang="cs-CZ" sz="2000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0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w</a:t>
            </a:r>
            <a:r>
              <a:rPr lang="cs-CZ" sz="2000" b="1" dirty="0">
                <a:solidFill>
                  <a:srgbClr val="000090"/>
                </a:solidFill>
                <a:latin typeface="Times New Roman"/>
                <a:cs typeface="Times New Roman"/>
              </a:rPr>
              <a:t> NPOZP 2016-2020 </a:t>
            </a:r>
            <a:r>
              <a:rPr lang="cs-CZ" sz="20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będzie</a:t>
            </a:r>
            <a:r>
              <a:rPr lang="cs-CZ" sz="2000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0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miejsce</a:t>
            </a:r>
            <a:r>
              <a:rPr lang="cs-CZ" sz="2000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0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dla</a:t>
            </a:r>
            <a:r>
              <a:rPr lang="cs-CZ" sz="2000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0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takich</a:t>
            </a:r>
            <a:r>
              <a:rPr lang="cs-CZ" sz="2000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0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form</a:t>
            </a:r>
            <a:r>
              <a:rPr lang="cs-CZ" sz="2000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0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pomocy</a:t>
            </a:r>
            <a:r>
              <a:rPr lang="cs-CZ" sz="2000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0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w</a:t>
            </a:r>
            <a:r>
              <a:rPr lang="cs-CZ" sz="2000" b="1" dirty="0">
                <a:solidFill>
                  <a:srgbClr val="000090"/>
                </a:solidFill>
                <a:latin typeface="Times New Roman"/>
                <a:cs typeface="Times New Roman"/>
              </a:rPr>
              <a:t> psychiatrii </a:t>
            </a:r>
            <a:r>
              <a:rPr lang="cs-CZ" sz="20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dzieci</a:t>
            </a:r>
            <a:r>
              <a:rPr lang="cs-CZ" sz="2000" b="1" dirty="0">
                <a:solidFill>
                  <a:srgbClr val="000090"/>
                </a:solidFill>
                <a:latin typeface="Times New Roman"/>
                <a:cs typeface="Times New Roman"/>
              </a:rPr>
              <a:t> i </a:t>
            </a:r>
            <a:r>
              <a:rPr lang="cs-CZ" sz="20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młodzieży</a:t>
            </a:r>
            <a:r>
              <a:rPr lang="cs-CZ" sz="2000" b="1" dirty="0">
                <a:solidFill>
                  <a:srgbClr val="000090"/>
                </a:solidFill>
                <a:latin typeface="Times New Roman"/>
                <a:cs typeface="Times New Roman"/>
              </a:rPr>
              <a:t>!!!)</a:t>
            </a:r>
            <a:endParaRPr lang="pl-PL" sz="20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22819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solidFill>
                  <a:srgbClr val="000090"/>
                </a:solidFill>
                <a:latin typeface="Times New Roman"/>
                <a:cs typeface="Times New Roman"/>
              </a:rPr>
              <a:t>    </a:t>
            </a:r>
            <a:r>
              <a:rPr lang="cs-CZ" dirty="0" err="1">
                <a:solidFill>
                  <a:srgbClr val="000090"/>
                </a:solidFill>
                <a:latin typeface="Times New Roman"/>
                <a:cs typeface="Times New Roman"/>
              </a:rPr>
              <a:t>Powinno</a:t>
            </a:r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dirty="0" err="1">
                <a:solidFill>
                  <a:srgbClr val="000090"/>
                </a:solidFill>
                <a:latin typeface="Times New Roman"/>
                <a:cs typeface="Times New Roman"/>
              </a:rPr>
              <a:t>być</a:t>
            </a:r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 256 </a:t>
            </a:r>
            <a:r>
              <a:rPr lang="cs-CZ" dirty="0" err="1">
                <a:solidFill>
                  <a:srgbClr val="000090"/>
                </a:solidFill>
                <a:latin typeface="Times New Roman"/>
                <a:cs typeface="Times New Roman"/>
              </a:rPr>
              <a:t>zespołów</a:t>
            </a:r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dirty="0" err="1">
                <a:solidFill>
                  <a:srgbClr val="000090"/>
                </a:solidFill>
                <a:latin typeface="Times New Roman"/>
                <a:cs typeface="Times New Roman"/>
              </a:rPr>
              <a:t>leczenia</a:t>
            </a:r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dirty="0" err="1">
                <a:solidFill>
                  <a:srgbClr val="000090"/>
                </a:solidFill>
                <a:latin typeface="Times New Roman"/>
                <a:cs typeface="Times New Roman"/>
              </a:rPr>
              <a:t>środowiskowego</a:t>
            </a:r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dirty="0" err="1">
                <a:solidFill>
                  <a:srgbClr val="000090"/>
                </a:solidFill>
                <a:latin typeface="Times New Roman"/>
                <a:cs typeface="Times New Roman"/>
              </a:rPr>
              <a:t>dla</a:t>
            </a:r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dirty="0" err="1">
                <a:solidFill>
                  <a:srgbClr val="000090"/>
                </a:solidFill>
                <a:latin typeface="Times New Roman"/>
                <a:cs typeface="Times New Roman"/>
              </a:rPr>
              <a:t>dzieci</a:t>
            </a:r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dirty="0" err="1">
                <a:solidFill>
                  <a:srgbClr val="000090"/>
                </a:solidFill>
                <a:latin typeface="Times New Roman"/>
                <a:cs typeface="Times New Roman"/>
              </a:rPr>
              <a:t>młodzieży</a:t>
            </a:r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 (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są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pojedyncze</a:t>
            </a:r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) </a:t>
            </a:r>
          </a:p>
          <a:p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17 </a:t>
            </a:r>
            <a:r>
              <a:rPr lang="cs-CZ" dirty="0" err="1">
                <a:solidFill>
                  <a:srgbClr val="000090"/>
                </a:solidFill>
                <a:latin typeface="Times New Roman"/>
                <a:cs typeface="Times New Roman"/>
              </a:rPr>
              <a:t>hosteli</a:t>
            </a:r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dirty="0" err="1">
                <a:solidFill>
                  <a:srgbClr val="000090"/>
                </a:solidFill>
                <a:latin typeface="Times New Roman"/>
                <a:cs typeface="Times New Roman"/>
              </a:rPr>
              <a:t>dla</a:t>
            </a:r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dirty="0" err="1">
                <a:solidFill>
                  <a:srgbClr val="000090"/>
                </a:solidFill>
                <a:latin typeface="Times New Roman"/>
                <a:cs typeface="Times New Roman"/>
              </a:rPr>
              <a:t>młodzieży</a:t>
            </a:r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 (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są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pojedyncze</a:t>
            </a:r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),</a:t>
            </a:r>
          </a:p>
          <a:p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 3800 </a:t>
            </a:r>
            <a:r>
              <a:rPr lang="cs-CZ" dirty="0" err="1">
                <a:solidFill>
                  <a:srgbClr val="000090"/>
                </a:solidFill>
                <a:latin typeface="Times New Roman"/>
                <a:cs typeface="Times New Roman"/>
              </a:rPr>
              <a:t>miejsc</a:t>
            </a:r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dirty="0" err="1">
                <a:solidFill>
                  <a:srgbClr val="000090"/>
                </a:solidFill>
                <a:latin typeface="Times New Roman"/>
                <a:cs typeface="Times New Roman"/>
              </a:rPr>
              <a:t>w</a:t>
            </a:r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dirty="0" err="1">
                <a:solidFill>
                  <a:srgbClr val="000090"/>
                </a:solidFill>
                <a:latin typeface="Times New Roman"/>
                <a:cs typeface="Times New Roman"/>
              </a:rPr>
              <a:t>oddziałach</a:t>
            </a:r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dirty="0" err="1">
                <a:solidFill>
                  <a:srgbClr val="000090"/>
                </a:solidFill>
                <a:latin typeface="Times New Roman"/>
                <a:cs typeface="Times New Roman"/>
              </a:rPr>
              <a:t>dziennych</a:t>
            </a:r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dirty="0" err="1">
                <a:solidFill>
                  <a:srgbClr val="000090"/>
                </a:solidFill>
                <a:latin typeface="Times New Roman"/>
                <a:cs typeface="Times New Roman"/>
              </a:rPr>
              <a:t>dla</a:t>
            </a:r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dirty="0" err="1">
                <a:solidFill>
                  <a:srgbClr val="000090"/>
                </a:solidFill>
                <a:latin typeface="Times New Roman"/>
                <a:cs typeface="Times New Roman"/>
              </a:rPr>
              <a:t>dzieci</a:t>
            </a:r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 i </a:t>
            </a:r>
            <a:r>
              <a:rPr lang="cs-CZ" dirty="0" err="1">
                <a:solidFill>
                  <a:srgbClr val="000090"/>
                </a:solidFill>
                <a:latin typeface="Times New Roman"/>
                <a:cs typeface="Times New Roman"/>
              </a:rPr>
              <a:t>młodzieży</a:t>
            </a:r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 (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jest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około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1000</a:t>
            </a:r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) </a:t>
            </a:r>
          </a:p>
          <a:p>
            <a:r>
              <a:rPr lang="cs-CZ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Istniejące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oddziały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stacjonarne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przejmują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więc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funkcje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nie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istniejących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form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pomocy</a:t>
            </a:r>
            <a:r>
              <a:rPr lang="cs-CZ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b="1" dirty="0" err="1">
                <a:solidFill>
                  <a:srgbClr val="000090"/>
                </a:solidFill>
                <a:latin typeface="Times New Roman"/>
                <a:cs typeface="Times New Roman"/>
              </a:rPr>
              <a:t>środowiskowej</a:t>
            </a:r>
            <a:r>
              <a:rPr lang="pl-PL" b="1" dirty="0">
                <a:solidFill>
                  <a:srgbClr val="000090"/>
                </a:solidFill>
                <a:latin typeface="Times New Roman"/>
                <a:cs typeface="Times New Roman"/>
              </a:rPr>
              <a:t> !!!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Kopciuszek</a:t>
            </a:r>
            <a:r>
              <a:rPr lang="cs-CZ" sz="2800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8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Medycyny</a:t>
            </a:r>
            <a:br>
              <a:rPr lang="cs-CZ" sz="2800" b="1" dirty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cs-CZ" sz="24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Sytuacja</a:t>
            </a:r>
            <a:r>
              <a:rPr lang="cs-CZ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 psychiatrii </a:t>
            </a:r>
            <a:r>
              <a:rPr lang="cs-CZ" sz="24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dzieci</a:t>
            </a:r>
            <a:r>
              <a:rPr lang="cs-CZ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 i </a:t>
            </a:r>
            <a:r>
              <a:rPr lang="cs-CZ" sz="24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młodzieży</a:t>
            </a:r>
            <a:r>
              <a:rPr lang="cs-CZ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br>
              <a:rPr lang="cs-CZ" sz="2400" b="1" dirty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cs-CZ" sz="24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w</a:t>
            </a:r>
            <a:r>
              <a:rPr lang="cs-CZ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cs-CZ" sz="2400" b="1" dirty="0" err="1">
                <a:solidFill>
                  <a:srgbClr val="000090"/>
                </a:solidFill>
                <a:latin typeface="Times New Roman"/>
                <a:cs typeface="Times New Roman"/>
              </a:rPr>
              <a:t>Polsce</a:t>
            </a:r>
            <a:r>
              <a:rPr lang="cs-CZ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 – 2016r</a:t>
            </a:r>
            <a:br>
              <a:rPr lang="pl-PL" sz="2400" dirty="0">
                <a:solidFill>
                  <a:srgbClr val="000090"/>
                </a:solidFill>
                <a:latin typeface="Times New Roman"/>
                <a:cs typeface="Times New Roman"/>
              </a:rPr>
            </a:br>
            <a:endParaRPr lang="pl-PL" sz="24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90030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rgbClr val="000090"/>
                </a:solidFill>
                <a:latin typeface="Times New Roman"/>
                <a:cs typeface="Times New Roman"/>
              </a:rPr>
              <a:t>Kopciuszek Medycyny</a:t>
            </a:r>
            <a:br>
              <a:rPr lang="pl-PL" sz="2800" b="1" dirty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pl-PL" sz="2800" b="1" dirty="0">
                <a:solidFill>
                  <a:srgbClr val="000090"/>
                </a:solidFill>
                <a:latin typeface="Times New Roman"/>
                <a:cs typeface="Times New Roman"/>
              </a:rPr>
              <a:t>Psychiatria dzieci i młodzieży – </a:t>
            </a:r>
            <a:r>
              <a:rPr lang="pl-PL" sz="3200" b="1" dirty="0">
                <a:solidFill>
                  <a:srgbClr val="000090"/>
                </a:solidFill>
                <a:latin typeface="Times New Roman"/>
                <a:cs typeface="Times New Roman"/>
              </a:rPr>
              <a:t>co jest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rgbClr val="000090"/>
                </a:solidFill>
                <a:latin typeface="Times New Roman"/>
                <a:cs typeface="Times New Roman"/>
              </a:rPr>
              <a:t>1. Dotyczy form opieki psychiatrycznej dzieci i młodzieży</a:t>
            </a:r>
          </a:p>
          <a:p>
            <a:endParaRPr lang="pl-PL" sz="2800" b="1" dirty="0">
              <a:solidFill>
                <a:srgbClr val="000090"/>
              </a:solidFill>
              <a:latin typeface="Times New Roman"/>
              <a:cs typeface="Times New Roman"/>
            </a:endParaRPr>
          </a:p>
          <a:p>
            <a:r>
              <a:rPr lang="pl-PL" sz="2800" b="1" dirty="0">
                <a:solidFill>
                  <a:srgbClr val="000090"/>
                </a:solidFill>
                <a:latin typeface="Times New Roman"/>
                <a:cs typeface="Times New Roman"/>
              </a:rPr>
              <a:t>2. Dotyczy kadry leczącej</a:t>
            </a:r>
          </a:p>
          <a:p>
            <a:pPr marL="0" indent="0">
              <a:buNone/>
            </a:pPr>
            <a:r>
              <a:rPr lang="pl-PL" sz="2800" b="1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</a:p>
          <a:p>
            <a:r>
              <a:rPr lang="pl-PL" sz="2800" b="1" dirty="0">
                <a:solidFill>
                  <a:srgbClr val="000090"/>
                </a:solidFill>
                <a:latin typeface="Times New Roman"/>
                <a:cs typeface="Times New Roman"/>
              </a:rPr>
              <a:t>3. Dotyczy koordynacji różnych resortów </a:t>
            </a:r>
            <a:endParaRPr lang="pl-PL" sz="28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43878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700" b="1" dirty="0">
                <a:solidFill>
                  <a:srgbClr val="000090"/>
                </a:solidFill>
                <a:latin typeface="Times New Roman"/>
                <a:cs typeface="Times New Roman"/>
              </a:rPr>
              <a:t>Kopciuszek Medycyny</a:t>
            </a:r>
            <a:br>
              <a:rPr lang="pl-PL" sz="2700" b="1" dirty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pl-PL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Psychiatria dzieci i młodzieży - </a:t>
            </a:r>
            <a:r>
              <a:rPr lang="pl-PL" sz="2800" b="1" dirty="0">
                <a:solidFill>
                  <a:srgbClr val="000090"/>
                </a:solidFill>
                <a:latin typeface="Times New Roman"/>
                <a:cs typeface="Times New Roman"/>
              </a:rPr>
              <a:t>co jest </a:t>
            </a:r>
            <a:r>
              <a:rPr lang="pl-PL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– </a:t>
            </a:r>
            <a:br>
              <a:rPr lang="pl-PL" sz="2400" b="1" dirty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pl-PL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ad. 1 </a:t>
            </a:r>
            <a:r>
              <a:rPr lang="pl-PL" sz="2200" b="1" dirty="0">
                <a:solidFill>
                  <a:srgbClr val="000090"/>
                </a:solidFill>
                <a:latin typeface="Times New Roman"/>
                <a:cs typeface="Times New Roman"/>
              </a:rPr>
              <a:t>dotyczy form opieki psychiatrycznej dzieci i młodzieży  </a:t>
            </a:r>
            <a:endParaRPr lang="pl-PL" sz="22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>
                <a:solidFill>
                  <a:srgbClr val="000090"/>
                </a:solidFill>
                <a:latin typeface="Times New Roman"/>
                <a:cs typeface="Times New Roman"/>
              </a:rPr>
              <a:t>1. Oddziały psychiatryczne dla dzieci i młodzieży zlokalizowane zarówno w szpitalach psychiatrycznych, jaki w szpitalach wieloprofilowych pediatrycznych</a:t>
            </a:r>
          </a:p>
          <a:p>
            <a:r>
              <a:rPr lang="pl-PL" sz="2000" dirty="0">
                <a:solidFill>
                  <a:srgbClr val="000090"/>
                </a:solidFill>
                <a:latin typeface="Times New Roman"/>
                <a:cs typeface="Times New Roman"/>
              </a:rPr>
              <a:t>2. Niewielka liczba oddziałów opieki dziennej – rehabilitacji psychiatrycznej dla dzieci i młodzieży</a:t>
            </a:r>
          </a:p>
          <a:p>
            <a:r>
              <a:rPr lang="pl-PL" sz="2000" dirty="0">
                <a:solidFill>
                  <a:srgbClr val="000090"/>
                </a:solidFill>
                <a:latin typeface="Times New Roman"/>
                <a:cs typeface="Times New Roman"/>
              </a:rPr>
              <a:t>3. Poradnie dla dzieci i młodzieży</a:t>
            </a:r>
          </a:p>
          <a:p>
            <a:r>
              <a:rPr lang="pl-PL" sz="2000" dirty="0">
                <a:solidFill>
                  <a:srgbClr val="000090"/>
                </a:solidFill>
                <a:latin typeface="Times New Roman"/>
                <a:cs typeface="Times New Roman"/>
              </a:rPr>
              <a:t>4. Sporadyczne, pojedyncze formy opieki środowiskowej – np. zespoły hospitalizacji domowej</a:t>
            </a:r>
          </a:p>
          <a:p>
            <a:r>
              <a:rPr lang="pl-PL" sz="2000" dirty="0">
                <a:solidFill>
                  <a:srgbClr val="000090"/>
                </a:solidFill>
                <a:latin typeface="Times New Roman"/>
                <a:cs typeface="Times New Roman"/>
              </a:rPr>
              <a:t>5. Nierównomierne rozmieszczenie sieci placówek opieki psychiatrycznej dla dzieci i młodzieży</a:t>
            </a:r>
          </a:p>
          <a:p>
            <a:endParaRPr lang="pl-PL" dirty="0">
              <a:solidFill>
                <a:srgbClr val="000090"/>
              </a:solidFill>
              <a:latin typeface="Times New Roman"/>
              <a:cs typeface="Times New Roman"/>
            </a:endParaRPr>
          </a:p>
          <a:p>
            <a:endParaRPr lang="pl-PL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8420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700" b="1" dirty="0">
                <a:solidFill>
                  <a:srgbClr val="000090"/>
                </a:solidFill>
                <a:latin typeface="Times New Roman"/>
                <a:cs typeface="Times New Roman"/>
              </a:rPr>
              <a:t>Kopciuszek Medycyny</a:t>
            </a:r>
            <a:br>
              <a:rPr lang="pl-PL" sz="2400" b="1" dirty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pl-PL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Psychiatria dzieci i młodzieży - </a:t>
            </a:r>
            <a:r>
              <a:rPr lang="pl-PL" sz="2800" b="1" dirty="0">
                <a:solidFill>
                  <a:srgbClr val="000090"/>
                </a:solidFill>
                <a:latin typeface="Times New Roman"/>
                <a:cs typeface="Times New Roman"/>
              </a:rPr>
              <a:t>co jest</a:t>
            </a:r>
            <a:r>
              <a:rPr lang="pl-PL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 – </a:t>
            </a:r>
            <a:br>
              <a:rPr lang="pl-PL" sz="2400" b="1" dirty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pl-PL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ad.2 dotyczy kadry leczącej </a:t>
            </a:r>
            <a:endParaRPr lang="pl-PL" sz="24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2000" dirty="0">
                <a:solidFill>
                  <a:srgbClr val="000090"/>
                </a:solidFill>
                <a:latin typeface="Times New Roman"/>
                <a:cs typeface="Times New Roman"/>
              </a:rPr>
              <a:t>1. Stale wzrastająca liczba lekarzy specjalistów psychiatrii dzieci i młodzieży, ale ich nierównomierne rozmieszczenie i w efekcie ich </a:t>
            </a:r>
            <a:r>
              <a:rPr lang="pl-PL" b="1" dirty="0">
                <a:solidFill>
                  <a:srgbClr val="000090"/>
                </a:solidFill>
                <a:latin typeface="Times New Roman"/>
                <a:cs typeface="Times New Roman"/>
              </a:rPr>
              <a:t>niedobór</a:t>
            </a:r>
            <a:r>
              <a:rPr lang="pl-PL" sz="2000" dirty="0">
                <a:solidFill>
                  <a:srgbClr val="000090"/>
                </a:solidFill>
                <a:latin typeface="Times New Roman"/>
                <a:cs typeface="Times New Roman"/>
              </a:rPr>
              <a:t> (obecnie limitowane miejsca </a:t>
            </a:r>
            <a:r>
              <a:rPr lang="pl-PL" sz="2000" dirty="0" err="1">
                <a:solidFill>
                  <a:srgbClr val="000090"/>
                </a:solidFill>
                <a:latin typeface="Times New Roman"/>
                <a:cs typeface="Times New Roman"/>
              </a:rPr>
              <a:t>rezydenckie</a:t>
            </a:r>
            <a:r>
              <a:rPr lang="pl-PL" sz="2000" dirty="0">
                <a:solidFill>
                  <a:srgbClr val="000090"/>
                </a:solidFill>
                <a:latin typeface="Times New Roman"/>
                <a:cs typeface="Times New Roman"/>
              </a:rPr>
              <a:t>)</a:t>
            </a:r>
          </a:p>
          <a:p>
            <a:r>
              <a:rPr lang="pl-PL" sz="2000" dirty="0">
                <a:solidFill>
                  <a:srgbClr val="000090"/>
                </a:solidFill>
                <a:latin typeface="Times New Roman"/>
                <a:cs typeface="Times New Roman"/>
              </a:rPr>
              <a:t>2. </a:t>
            </a:r>
            <a:r>
              <a:rPr lang="pl-PL" sz="2000" b="1" dirty="0">
                <a:solidFill>
                  <a:srgbClr val="000090"/>
                </a:solidFill>
                <a:latin typeface="Times New Roman"/>
                <a:cs typeface="Times New Roman"/>
              </a:rPr>
              <a:t>Małe zainteresowanie specjalizacją przez absolwentów</a:t>
            </a:r>
            <a:r>
              <a:rPr lang="pl-PL" sz="2000" dirty="0">
                <a:solidFill>
                  <a:srgbClr val="000090"/>
                </a:solidFill>
                <a:latin typeface="Times New Roman"/>
                <a:cs typeface="Times New Roman"/>
              </a:rPr>
              <a:t>, wybierają „intratne” specjalizacje lub pracę za granicą</a:t>
            </a:r>
          </a:p>
          <a:p>
            <a:r>
              <a:rPr lang="pl-PL" sz="2000" dirty="0">
                <a:solidFill>
                  <a:srgbClr val="000090"/>
                </a:solidFill>
                <a:latin typeface="Times New Roman"/>
                <a:cs typeface="Times New Roman"/>
              </a:rPr>
              <a:t>3. Niedobór personelu średniego – pielęgniarek – specjalizujących się lub ze specjalizacją z psychiatrii dzieci i młodzieży</a:t>
            </a:r>
          </a:p>
          <a:p>
            <a:r>
              <a:rPr lang="pl-PL" sz="2000" dirty="0">
                <a:solidFill>
                  <a:srgbClr val="000090"/>
                </a:solidFill>
                <a:latin typeface="Times New Roman"/>
                <a:cs typeface="Times New Roman"/>
              </a:rPr>
              <a:t>4. Mała dostępność do opieki psychoterapeutycznej  refundowanej przez NFZ</a:t>
            </a:r>
          </a:p>
          <a:p>
            <a:r>
              <a:rPr lang="pl-PL" sz="2000" dirty="0">
                <a:solidFill>
                  <a:srgbClr val="000090"/>
                </a:solidFill>
                <a:latin typeface="Times New Roman"/>
                <a:cs typeface="Times New Roman"/>
              </a:rPr>
              <a:t>5.Zbyt mała dostępność do form pracy psychoterapii grupowej</a:t>
            </a:r>
          </a:p>
        </p:txBody>
      </p:sp>
    </p:spTree>
    <p:extLst>
      <p:ext uri="{BB962C8B-B14F-4D97-AF65-F5344CB8AC3E}">
        <p14:creationId xmlns:p14="http://schemas.microsoft.com/office/powerpoint/2010/main" val="7427510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nezka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Pinezka.thmx</Template>
  <TotalTime>168</TotalTime>
  <Words>708</Words>
  <Application>Microsoft Office PowerPoint</Application>
  <PresentationFormat>Pokaz na ekranie (4:3)</PresentationFormat>
  <Paragraphs>68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1" baseType="lpstr">
      <vt:lpstr>Brush Script MT</vt:lpstr>
      <vt:lpstr>Constantia</vt:lpstr>
      <vt:lpstr>Franklin Gothic Book</vt:lpstr>
      <vt:lpstr>Rage Italic</vt:lpstr>
      <vt:lpstr>Times New Roman</vt:lpstr>
      <vt:lpstr>Pinezka</vt:lpstr>
      <vt:lpstr>Psychiatria Dzieci i Młodzieży – Kopciuszek Medycyny</vt:lpstr>
      <vt:lpstr>Kopciuszek Medycyny Sytuacja psychiatrii dzieci i młodzieży  w Polsce – 2016r </vt:lpstr>
      <vt:lpstr>Kopciuszek Medycyny Sytuacja psychiatrii dzieci i młodzieży  w Polsce – 2016r </vt:lpstr>
      <vt:lpstr>Kopciuszek Medycyny Sytuacja psychiatrii dzieci i młodzieży  w Polsce – 2016r </vt:lpstr>
      <vt:lpstr>Kopciuszek Medycyny Sytuacja psychiatrii dzieci i młodzieży  w Polsce – 2016r </vt:lpstr>
      <vt:lpstr>Kopciuszek Medycyny Sytuacja psychiatrii dzieci i młodzieży  w Polsce – 2016r </vt:lpstr>
      <vt:lpstr>Kopciuszek Medycyny Psychiatria dzieci i młodzieży – co jest</vt:lpstr>
      <vt:lpstr>Kopciuszek Medycyny Psychiatria dzieci i młodzieży - co jest –  ad. 1 dotyczy form opieki psychiatrycznej dzieci i młodzieży  </vt:lpstr>
      <vt:lpstr>Kopciuszek Medycyny Psychiatria dzieci i młodzieży - co jest –  ad.2 dotyczy kadry leczącej </vt:lpstr>
      <vt:lpstr>Kopciuszek Medycyny Psychiatria dzieci i młodzieży – co jest –  ad.3 dotyczy koordynacji różnych resortów </vt:lpstr>
      <vt:lpstr>Kopciuszek Medycyny Psychiatria dzieci i młodzieży – co ma być</vt:lpstr>
      <vt:lpstr>Kopciuszek Medycyny Psychiatria dzieci i młodzieży – co ma być –  ad. 1 dotyczy form opieki psychiatrycznej dzieci  i młodzieży </vt:lpstr>
      <vt:lpstr>Kopciuszek Medycyny Psychiatria dzieci i młodzieży – co ma być –  ad.2 dotyczy form opieki psychiatrycznej dzieci i młodzieży  </vt:lpstr>
      <vt:lpstr>Kopciuszek Medycyny Psychiatria dzieci i młodzieży – co ma być –  ad.3 dotyczy koordynacji różnych resortów </vt:lpstr>
      <vt:lpstr>Psychiatria dzieci i młodzieży Propozycje rozwiązania problemów  W ramach rozwiązań szczegółowych wskazana jest: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Małgorzata Janas- Kozik</dc:creator>
  <cp:lastModifiedBy>Dariusz Zbucki</cp:lastModifiedBy>
  <cp:revision>105</cp:revision>
  <dcterms:created xsi:type="dcterms:W3CDTF">2017-02-09T13:09:14Z</dcterms:created>
  <dcterms:modified xsi:type="dcterms:W3CDTF">2017-05-07T20:49:53Z</dcterms:modified>
</cp:coreProperties>
</file>