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3"/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781800" cy="9926625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38462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41750" y="0"/>
            <a:ext cx="2938462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161"/>
            <a:ext cx="2938462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41750" y="9428161"/>
            <a:ext cx="2938462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77862" y="4714875"/>
            <a:ext cx="54261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909637" y="744537"/>
            <a:ext cx="49626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77862" y="4714875"/>
            <a:ext cx="54261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909637" y="744537"/>
            <a:ext cx="49626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77862" y="4714875"/>
            <a:ext cx="54261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909637" y="744537"/>
            <a:ext cx="49626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77862" y="4714875"/>
            <a:ext cx="54261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909637" y="744537"/>
            <a:ext cx="49626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77862" y="4714875"/>
            <a:ext cx="54261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909637" y="744537"/>
            <a:ext cx="49626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77862" y="4714875"/>
            <a:ext cx="54260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909637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Otsikkod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Kaksi sisältökohdetta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Osan ylätunnis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ytuł i punktory ze zdjęciem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pic"/>
          </p:nvPr>
        </p:nvSpPr>
        <p:spPr>
          <a:xfrm>
            <a:off x="4723805" y="1830585"/>
            <a:ext cx="3750468" cy="44201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69725" y="1830585"/>
            <a:ext cx="3750468" cy="44201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093" lvl="0" marL="241093" marR="0" rtl="0" algn="l"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586" lvl="1" marL="482186" marR="0" rtl="0" algn="l"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379" lvl="2" marL="723279" marR="0" rtl="0" algn="l"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72" lvl="3" marL="964372" marR="0" rtl="0" algn="l"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64" lvl="4" marL="1205465" marR="0" rtl="0" algn="l"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Otsikkodi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yhjä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Vain otsikko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tsikko ja sisältö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tsikollinen sisältö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Pystysuora otsikko ja teksti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541348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Otsikko ja pystysuora teksti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2308948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tsikollinen sisältö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tsikollinen kuva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tailu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Kaksi sisältökohdetta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Osan ylätunnist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yhjä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Vain otsikk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tsikko ja sisältö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Pystysuora otsikko ja teksti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Otsikko ja pystysuora teksti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tsikollinen kuv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tail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611187" y="2420936"/>
            <a:ext cx="79883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br>
              <a:rPr b="1" i="0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6000">
                <a:solidFill>
                  <a:schemeClr val="accent2"/>
                </a:solidFill>
              </a:rPr>
              <a:t>POTĘGA RODZIN!</a:t>
            </a:r>
            <a:br>
              <a:rPr b="0" lang="en-US" sz="16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179386" y="4602162"/>
            <a:ext cx="8748712" cy="2255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Regina Bisikiewicz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t/>
            </a:r>
            <a:endParaRPr b="1" sz="2400">
              <a:solidFill>
                <a:srgbClr val="262673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Polski Instytut Otwartego Dialogu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262673"/>
                </a:solidFill>
              </a:rPr>
              <a:t>Mental Health Europe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rgbClr val="222268"/>
              </a:buClr>
              <a:buSzPct val="25000"/>
              <a:buFont typeface="Arial"/>
              <a:buNone/>
            </a:pPr>
            <a:r>
              <a:rPr b="0" i="0" lang="en-US" sz="700" u="none" cap="none" strike="noStrike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2222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2222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2222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2222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476250"/>
            <a:ext cx="2757486" cy="11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4294967295" type="title"/>
          </p:nvPr>
        </p:nvSpPr>
        <p:spPr>
          <a:xfrm>
            <a:off x="-180975" y="1889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A jak jest w Polsce (</a:t>
            </a:r>
            <a:r>
              <a:rPr lang="en-US" sz="4800">
                <a:solidFill>
                  <a:srgbClr val="2D2D8A"/>
                </a:solidFill>
              </a:rPr>
              <a:t>2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)? </a:t>
            </a:r>
          </a:p>
        </p:txBody>
      </p:sp>
      <p:sp>
        <p:nvSpPr>
          <p:cNvPr id="272" name="Shape 272"/>
          <p:cNvSpPr txBox="1"/>
          <p:nvPr>
            <p:ph idx="4294967295" type="body"/>
          </p:nvPr>
        </p:nvSpPr>
        <p:spPr>
          <a:xfrm>
            <a:off x="900112" y="908050"/>
            <a:ext cx="7632699" cy="525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-"/>
            </a:pPr>
            <a:r>
              <a:rPr b="1" i="0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72%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wśród osób pracujących w chwili postawienia diagnozy </a:t>
            </a:r>
            <a:r>
              <a:rPr lang="en-US">
                <a:solidFill>
                  <a:srgbClr val="2D2D8A"/>
                </a:solidFill>
              </a:rPr>
              <a:t>“schizofrenia”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utraciło pracę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100000"/>
              <a:buFont typeface="Arial"/>
              <a:buChar char="-"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2010 roku ZUS przeznaczył ponad </a:t>
            </a:r>
            <a:r>
              <a:rPr b="1" i="0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940 mln zł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na renty dla osób z tą diagnozą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            			</a:t>
            </a: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Raport Schizofrenia, prof Andrzej Kiejna</a:t>
            </a:r>
            <a:r>
              <a:rPr lang="en-US">
                <a:solidFill>
                  <a:srgbClr val="2D2D8A"/>
                </a:solidFill>
              </a:rPr>
              <a:t>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4294967295" type="title"/>
          </p:nvPr>
        </p:nvSpPr>
        <p:spPr>
          <a:xfrm>
            <a:off x="0" y="1889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Dlaczego tak jest?</a:t>
            </a:r>
          </a:p>
        </p:txBody>
      </p:sp>
      <p:sp>
        <p:nvSpPr>
          <p:cNvPr id="279" name="Shape 279"/>
          <p:cNvSpPr txBox="1"/>
          <p:nvPr>
            <p:ph idx="4294967295" type="body"/>
          </p:nvPr>
        </p:nvSpPr>
        <p:spPr>
          <a:xfrm>
            <a:off x="755650" y="1196975"/>
            <a:ext cx="7561261" cy="465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Czym się różnimy od Europy?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 Jakie systemy funkcjonują w Europie?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1" lang="en-US" sz="28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- „</a:t>
            </a:r>
            <a:r>
              <a:rPr b="0" i="1" lang="en-US" sz="32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W XXI wieku w Europie </a:t>
            </a:r>
            <a:r>
              <a:rPr b="0" i="1" lang="en-US" sz="3200" u="sng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muszą być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0" i="1" lang="en-US" sz="32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     inne rozwiązania niż w Polsce!”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….więc (w 2011 roku) wyruszyliśmy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na ich poszukiwanie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4294967295" type="title"/>
          </p:nvPr>
        </p:nvSpPr>
        <p:spPr>
          <a:xfrm>
            <a:off x="32385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Co odkryliśmy? (1)</a:t>
            </a:r>
          </a:p>
        </p:txBody>
      </p:sp>
      <p:sp>
        <p:nvSpPr>
          <p:cNvPr id="286" name="Shape 286"/>
          <p:cNvSpPr txBox="1"/>
          <p:nvPr>
            <p:ph idx="4294967295" type="body"/>
          </p:nvPr>
        </p:nvSpPr>
        <p:spPr>
          <a:xfrm>
            <a:off x="971550" y="1341437"/>
            <a:ext cx="7345361" cy="472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b="1" i="0" lang="en-US" sz="35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jest nadzieja na wyzdrowienie!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1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1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Arnhild Lauveng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Daniel Fisher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Will Hall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…..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Co odkryliśmy? (</a:t>
            </a:r>
            <a:r>
              <a:rPr lang="en-US" sz="4800">
                <a:solidFill>
                  <a:srgbClr val="2D2D8A"/>
                </a:solidFill>
              </a:rPr>
              <a:t>2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93" name="Shape 293"/>
          <p:cNvSpPr txBox="1"/>
          <p:nvPr>
            <p:ph idx="4294967295" type="body"/>
          </p:nvPr>
        </p:nvSpPr>
        <p:spPr>
          <a:xfrm>
            <a:off x="611187" y="1341437"/>
            <a:ext cx="7705724" cy="479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4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Nast</a:t>
            </a:r>
            <a:r>
              <a:rPr lang="en-US" sz="4400">
                <a:solidFill>
                  <a:srgbClr val="262673"/>
                </a:solidFill>
              </a:rPr>
              <a:t>ąpiła</a:t>
            </a:r>
            <a:r>
              <a:rPr b="0" i="0" lang="en-US" sz="44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zmiana myślenia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Chorowanie </a:t>
            </a:r>
            <a:r>
              <a:rPr b="0" i="0" lang="en-US" sz="44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b="1" i="0" lang="en-US" sz="4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b="1" i="0" lang="en-US" sz="4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7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Wyzd</a:t>
            </a:r>
            <a:r>
              <a:rPr b="1" i="0" lang="en-US" sz="7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rowienie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5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4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(Recovery)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68312" y="1889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6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Wyzdrowienie</a:t>
            </a:r>
          </a:p>
        </p:txBody>
      </p:sp>
      <p:sp>
        <p:nvSpPr>
          <p:cNvPr id="300" name="Shape 300"/>
          <p:cNvSpPr/>
          <p:nvPr/>
        </p:nvSpPr>
        <p:spPr>
          <a:xfrm>
            <a:off x="965200" y="2322511"/>
            <a:ext cx="7734299" cy="3570286"/>
          </a:xfrm>
          <a:custGeom>
            <a:pathLst>
              <a:path extrusionOk="0" h="120000" w="120000">
                <a:moveTo>
                  <a:pt x="0" y="8986"/>
                </a:moveTo>
                <a:cubicBezTo>
                  <a:pt x="3723" y="6353"/>
                  <a:pt x="7447" y="3720"/>
                  <a:pt x="11801" y="4103"/>
                </a:cubicBezTo>
                <a:cubicBezTo>
                  <a:pt x="16154" y="4486"/>
                  <a:pt x="21458" y="10805"/>
                  <a:pt x="26121" y="11284"/>
                </a:cubicBezTo>
                <a:cubicBezTo>
                  <a:pt x="30784" y="11763"/>
                  <a:pt x="33723" y="-11119"/>
                  <a:pt x="39779" y="6975"/>
                </a:cubicBezTo>
                <a:cubicBezTo>
                  <a:pt x="45834" y="25071"/>
                  <a:pt x="56220" y="116028"/>
                  <a:pt x="62453" y="119858"/>
                </a:cubicBezTo>
                <a:cubicBezTo>
                  <a:pt x="68685" y="123687"/>
                  <a:pt x="70651" y="48863"/>
                  <a:pt x="77171" y="29954"/>
                </a:cubicBezTo>
                <a:cubicBezTo>
                  <a:pt x="83690" y="11044"/>
                  <a:pt x="94430" y="11092"/>
                  <a:pt x="101569" y="6401"/>
                </a:cubicBezTo>
                <a:cubicBezTo>
                  <a:pt x="108707" y="1709"/>
                  <a:pt x="120000" y="1805"/>
                  <a:pt x="120000" y="1805"/>
                </a:cubicBezTo>
                <a:lnTo>
                  <a:pt x="120000" y="1805"/>
                </a:lnTo>
              </a:path>
            </a:pathLst>
          </a:custGeom>
          <a:noFill/>
          <a:ln cap="flat" cmpd="sng" w="762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Shape 301"/>
          <p:cNvCxnSpPr/>
          <p:nvPr/>
        </p:nvCxnSpPr>
        <p:spPr>
          <a:xfrm flipH="1">
            <a:off x="3779837" y="1484312"/>
            <a:ext cx="1079499" cy="129698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02" name="Shape 302"/>
          <p:cNvCxnSpPr/>
          <p:nvPr/>
        </p:nvCxnSpPr>
        <p:spPr>
          <a:xfrm flipH="1">
            <a:off x="4427536" y="3860800"/>
            <a:ext cx="576262" cy="72072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303" name="Shape 303"/>
          <p:cNvSpPr/>
          <p:nvPr/>
        </p:nvSpPr>
        <p:spPr>
          <a:xfrm>
            <a:off x="3743325" y="2743200"/>
            <a:ext cx="2733675" cy="377824"/>
          </a:xfrm>
          <a:custGeom>
            <a:pathLst>
              <a:path extrusionOk="0" h="120000" w="120000">
                <a:moveTo>
                  <a:pt x="0" y="29909"/>
                </a:moveTo>
                <a:cubicBezTo>
                  <a:pt x="15312" y="77266"/>
                  <a:pt x="30624" y="124623"/>
                  <a:pt x="50624" y="119638"/>
                </a:cubicBezTo>
                <a:cubicBezTo>
                  <a:pt x="70625" y="114653"/>
                  <a:pt x="120000" y="0"/>
                  <a:pt x="120000" y="0"/>
                </a:cubicBezTo>
                <a:lnTo>
                  <a:pt x="120000" y="0"/>
                </a:lnTo>
              </a:path>
            </a:pathLst>
          </a:custGeom>
          <a:noFill/>
          <a:ln cap="flat" cmpd="sng" w="76200">
            <a:solidFill>
              <a:srgbClr val="00B05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Co odkryliśmy? (</a:t>
            </a:r>
            <a:r>
              <a:rPr lang="en-US" sz="4800">
                <a:solidFill>
                  <a:srgbClr val="2D2D8A"/>
                </a:solidFill>
              </a:rPr>
              <a:t>3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309" name="Shape 309"/>
          <p:cNvSpPr txBox="1"/>
          <p:nvPr>
            <p:ph idx="4294967295" type="body"/>
          </p:nvPr>
        </p:nvSpPr>
        <p:spPr>
          <a:xfrm>
            <a:off x="589437" y="1820412"/>
            <a:ext cx="77058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D2D8A"/>
                </a:solidFill>
              </a:rPr>
              <a:t>O</a:t>
            </a:r>
            <a:r>
              <a:rPr b="0" i="0" lang="en-US" sz="4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800">
                <a:solidFill>
                  <a:srgbClr val="2D2D8A"/>
                </a:solidFill>
              </a:rPr>
              <a:t>oby</a:t>
            </a:r>
            <a:r>
              <a:rPr b="0" i="0" lang="en-US" sz="4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doświadczon</a:t>
            </a:r>
            <a:r>
              <a:rPr lang="en-US" sz="4800">
                <a:solidFill>
                  <a:srgbClr val="2D2D8A"/>
                </a:solidFill>
              </a:rPr>
              <a:t>e</a:t>
            </a:r>
            <a:r>
              <a:rPr b="0" i="0" lang="en-US" sz="4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zyskują </a:t>
            </a:r>
            <a:r>
              <a:rPr b="1" i="0" lang="en-US" sz="4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rolę ekspertów</a:t>
            </a:r>
            <a:r>
              <a:rPr b="0" i="0" lang="en-US" sz="4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, stają się partnerami dla instytucji psychiatrycznych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D2D8A"/>
                </a:solidFill>
              </a:rPr>
              <a:t>Odkryliśmy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Otwarty Dialog</a:t>
            </a:r>
          </a:p>
        </p:txBody>
      </p:sp>
      <p:sp>
        <p:nvSpPr>
          <p:cNvPr id="316" name="Shape 316"/>
          <p:cNvSpPr txBox="1"/>
          <p:nvPr>
            <p:ph idx="4294967295" type="body"/>
          </p:nvPr>
        </p:nvSpPr>
        <p:spPr>
          <a:xfrm>
            <a:off x="971550" y="1484312"/>
            <a:ext cx="7345361" cy="472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36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Spotykamy się w domu </a:t>
            </a: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z osobą w kryzysie, z jej rodziną i siecią społeczną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Słuchamy się </a:t>
            </a: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wzajemnie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-"/>
            </a:pPr>
            <a:r>
              <a:rPr b="0" i="0" lang="en-US" sz="3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Razem </a:t>
            </a: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szukamy rozwiązania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62673"/>
              </a:buClr>
              <a:buSzPct val="100000"/>
              <a:buFont typeface="Arial"/>
              <a:buChar char="-"/>
            </a:pPr>
            <a:r>
              <a:rPr lang="en-US" sz="3600">
                <a:solidFill>
                  <a:srgbClr val="262673"/>
                </a:solidFill>
              </a:rPr>
              <a:t>Szukamy </a:t>
            </a:r>
            <a:r>
              <a:rPr b="1" i="0" lang="en-US" sz="3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zasob</a:t>
            </a:r>
            <a:r>
              <a:rPr b="1" lang="en-US" sz="3600">
                <a:solidFill>
                  <a:srgbClr val="00B050"/>
                </a:solidFill>
              </a:rPr>
              <a:t>ów</a:t>
            </a: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do wyzdrowienia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Rezultaty </a:t>
            </a:r>
          </a:p>
        </p:txBody>
      </p:sp>
      <p:sp>
        <p:nvSpPr>
          <p:cNvPr id="323" name="Shape 323"/>
          <p:cNvSpPr txBox="1"/>
          <p:nvPr>
            <p:ph idx="4294967295" type="body"/>
          </p:nvPr>
        </p:nvSpPr>
        <p:spPr>
          <a:xfrm>
            <a:off x="971550" y="1484312"/>
            <a:ext cx="7345361" cy="472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Zachodniej Laponii (Finlandia):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 nastąpił  w ciągu 30 lat </a:t>
            </a:r>
            <a:r>
              <a:rPr b="1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spadek chorobowości 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na schizofrenię o </a:t>
            </a:r>
            <a:r>
              <a:rPr b="1" i="1" lang="en-US" sz="4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				- </a:t>
            </a:r>
            <a:r>
              <a:rPr b="0" i="1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Robert Whitaker			       	    „Anatomy of an Epidemic”, 2011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1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86%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pacjentów leczonych  w podejściu Otwarty Dialog </a:t>
            </a:r>
            <a:r>
              <a:rPr b="1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wraca do nauki, pracy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lub jej aktywnego poszukiwania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					</a:t>
            </a: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- prof. Jaakko Seikkula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	                                                   „Psychosis”, 2011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Rezultaty - Triest</a:t>
            </a:r>
          </a:p>
        </p:txBody>
      </p:sp>
      <p:sp>
        <p:nvSpPr>
          <p:cNvPr id="330" name="Shape 330"/>
          <p:cNvSpPr txBox="1"/>
          <p:nvPr>
            <p:ph idx="4294967295" type="body"/>
          </p:nvPr>
        </p:nvSpPr>
        <p:spPr>
          <a:xfrm>
            <a:off x="899325" y="1523212"/>
            <a:ext cx="7345500" cy="4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regionie Triest (240 tys.) we Włoszech: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142857"/>
              <a:buFont typeface="Arial"/>
              <a:buChar char="-"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tylko </a:t>
            </a:r>
            <a:r>
              <a:rPr b="1" i="1" lang="en-US" sz="4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1%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wszystkich przypadków opieki stacjonarnej to przyjęcia bez zgody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128571"/>
              <a:buFont typeface="Arial"/>
              <a:buChar char="-"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wskaźnik samobójstw zmniejszył się o </a:t>
            </a:r>
            <a:r>
              <a:rPr b="1" i="1" lang="en-US" sz="3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128571"/>
              <a:buFont typeface="Arial"/>
              <a:buChar char="-"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budżet regionu na psychiatrię zm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niejszył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się z 28 mln Euro w 1971 do 18 mln w 2010, a więc o </a:t>
            </a:r>
            <a:r>
              <a:rPr b="1" i="1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0" y="428625"/>
            <a:ext cx="8440737" cy="552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62673"/>
                </a:solidFill>
              </a:rPr>
              <a:t>Oczekujemy zmian</a:t>
            </a:r>
          </a:p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62673"/>
                </a:solidFill>
              </a:rPr>
              <a:t>w Polsce!!!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323850" y="4149725"/>
            <a:ext cx="2519361" cy="1655761"/>
          </a:xfrm>
          <a:prstGeom prst="rect">
            <a:avLst/>
          </a:prstGeom>
          <a:solidFill>
            <a:srgbClr val="7575D1">
              <a:alpha val="7450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DZISIAJ</a:t>
            </a:r>
          </a:p>
        </p:txBody>
      </p:sp>
      <p:sp>
        <p:nvSpPr>
          <p:cNvPr id="338" name="Shape 338"/>
          <p:cNvSpPr/>
          <p:nvPr/>
        </p:nvSpPr>
        <p:spPr>
          <a:xfrm>
            <a:off x="5148262" y="1268412"/>
            <a:ext cx="2414586" cy="2447925"/>
          </a:xfrm>
          <a:prstGeom prst="ellipse">
            <a:avLst/>
          </a:prstGeom>
          <a:solidFill>
            <a:srgbClr val="C00281">
              <a:alpha val="66666"/>
            </a:srgbClr>
          </a:solidFill>
          <a:ln cap="flat" cmpd="sng" w="254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JUTRO</a:t>
            </a:r>
          </a:p>
        </p:txBody>
      </p:sp>
      <p:sp>
        <p:nvSpPr>
          <p:cNvPr id="339" name="Shape 339"/>
          <p:cNvSpPr/>
          <p:nvPr/>
        </p:nvSpPr>
        <p:spPr>
          <a:xfrm>
            <a:off x="6696075" y="1268412"/>
            <a:ext cx="2447925" cy="2303461"/>
          </a:xfrm>
          <a:prstGeom prst="ellipse">
            <a:avLst/>
          </a:prstGeom>
          <a:solidFill>
            <a:srgbClr val="C00281">
              <a:alpha val="66666"/>
            </a:srgbClr>
          </a:solidFill>
          <a:ln cap="flat" cmpd="sng" w="254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JUTRO</a:t>
            </a:r>
          </a:p>
        </p:txBody>
      </p:sp>
      <p:sp>
        <p:nvSpPr>
          <p:cNvPr id="340" name="Shape 340"/>
          <p:cNvSpPr/>
          <p:nvPr/>
        </p:nvSpPr>
        <p:spPr>
          <a:xfrm>
            <a:off x="6011862" y="1916111"/>
            <a:ext cx="2447925" cy="2808286"/>
          </a:xfrm>
          <a:prstGeom prst="ellipse">
            <a:avLst/>
          </a:prstGeom>
          <a:solidFill>
            <a:srgbClr val="C00281">
              <a:alpha val="66666"/>
            </a:srgbClr>
          </a:solidFill>
          <a:ln cap="flat" cmpd="sng" w="254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JUTRO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2786061" y="3486150"/>
            <a:ext cx="3206750" cy="1884361"/>
            <a:chOff x="2786061" y="3486150"/>
            <a:chExt cx="3206750" cy="1884361"/>
          </a:xfrm>
        </p:grpSpPr>
        <p:pic>
          <p:nvPicPr>
            <p:cNvPr id="342" name="Shape 3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6061" y="3486150"/>
              <a:ext cx="3206750" cy="1884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Shape 343"/>
            <p:cNvSpPr txBox="1"/>
            <p:nvPr/>
          </p:nvSpPr>
          <p:spPr>
            <a:xfrm rot="-1620000">
              <a:off x="2760661" y="4283075"/>
              <a:ext cx="3124199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28625" y="1071562"/>
            <a:ext cx="3008311" cy="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i="0" lang="en-US" sz="29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Kim jestem?</a:t>
            </a:r>
            <a:b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95287" y="1916111"/>
            <a:ext cx="3008311" cy="40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2D2D8A"/>
                </a:solidFill>
              </a:rPr>
              <a:t>Prezes fundacji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Wrocław, Trzebnica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Od 1</a:t>
            </a:r>
            <a:r>
              <a:rPr lang="en-US" sz="2400">
                <a:solidFill>
                  <a:srgbClr val="2D2D8A"/>
                </a:solidFill>
              </a:rPr>
              <a:t>2</a:t>
            </a: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lat poznaję system zdrowia psychicznego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Polsce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Od </a:t>
            </a:r>
            <a:r>
              <a:rPr lang="en-US" sz="2400">
                <a:solidFill>
                  <a:srgbClr val="2D2D8A"/>
                </a:solidFill>
              </a:rPr>
              <a:t>6</a:t>
            </a: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lat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 Europie 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575050" y="1071562"/>
            <a:ext cx="5111750" cy="5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Pracuję od 25 lat w środowisku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2D2D8A"/>
                </a:solidFill>
              </a:rPr>
              <a:t>polskim i </a:t>
            </a: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międzynarodowym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sng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Realizuj</a:t>
            </a:r>
            <a:r>
              <a:rPr lang="en-US" sz="2400" u="sng">
                <a:solidFill>
                  <a:srgbClr val="2D2D8A"/>
                </a:solidFill>
              </a:rPr>
              <a:t>ę</a:t>
            </a:r>
            <a:r>
              <a:rPr b="0" i="0" lang="en-US" sz="2400" u="sng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projekty: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1000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zmiany kultury organizacji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1000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wdrożenia innowacji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100000"/>
              <a:buFont typeface="Arial"/>
              <a:buChar char="-"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rozwoju liderów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4294967295" type="title"/>
          </p:nvPr>
        </p:nvSpPr>
        <p:spPr>
          <a:xfrm>
            <a:off x="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ALE, ALE, ALE...</a:t>
            </a:r>
          </a:p>
        </p:txBody>
      </p:sp>
      <p:sp>
        <p:nvSpPr>
          <p:cNvPr id="349" name="Shape 349"/>
          <p:cNvSpPr txBox="1"/>
          <p:nvPr>
            <p:ph idx="4294967295" type="body"/>
          </p:nvPr>
        </p:nvSpPr>
        <p:spPr>
          <a:xfrm>
            <a:off x="611187" y="1196975"/>
            <a:ext cx="7705800" cy="4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>
                <a:solidFill>
                  <a:srgbClr val="2D2D8A"/>
                </a:solidFill>
              </a:rPr>
              <a:t>	…</a:t>
            </a:r>
            <a:r>
              <a:rPr b="0" i="0" lang="en-US" sz="36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Nie mamy kadr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…Nie </a:t>
            </a:r>
            <a:r>
              <a:rPr lang="en-US" sz="3600">
                <a:solidFill>
                  <a:srgbClr val="2D2D8A"/>
                </a:solidFill>
              </a:rPr>
              <a:t>wiemy jak dokonać zmian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600">
                <a:solidFill>
                  <a:srgbClr val="2D2D8A"/>
                </a:solidFill>
              </a:rPr>
              <a:t>...</a:t>
            </a:r>
            <a:r>
              <a:rPr b="0" i="0" lang="en-US" sz="36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Nie mamy</a:t>
            </a:r>
            <a:r>
              <a:rPr lang="en-US" sz="3600">
                <a:solidFill>
                  <a:srgbClr val="2D2D8A"/>
                </a:solidFill>
              </a:rPr>
              <a:t> pieniędzy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791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684212" y="836612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br>
              <a:rPr b="0" i="0" lang="en-US" sz="4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Jak dokonano zmian we Włoszech?</a:t>
            </a:r>
            <a:br>
              <a:rPr b="0" i="0" lang="en-US" sz="40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40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56" name="Shape 356"/>
          <p:cNvSpPr/>
          <p:nvPr/>
        </p:nvSpPr>
        <p:spPr>
          <a:xfrm>
            <a:off x="2843211" y="2060575"/>
            <a:ext cx="3384550" cy="237648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Środowiskowe Centrum Zdrowia Psychicznego</a:t>
            </a:r>
          </a:p>
        </p:txBody>
      </p:sp>
      <p:sp>
        <p:nvSpPr>
          <p:cNvPr id="357" name="Shape 357"/>
          <p:cNvSpPr/>
          <p:nvPr/>
        </p:nvSpPr>
        <p:spPr>
          <a:xfrm>
            <a:off x="6227762" y="3203575"/>
            <a:ext cx="2093912" cy="968374"/>
          </a:xfrm>
          <a:prstGeom prst="roundRect">
            <a:avLst>
              <a:gd fmla="val 16667" name="adj"/>
            </a:avLst>
          </a:prstGeom>
          <a:solidFill>
            <a:srgbClr val="E04920"/>
          </a:solidFill>
          <a:ln cap="flat" cmpd="sng" w="25400">
            <a:solidFill>
              <a:srgbClr val="89A4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Wsparcie 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Społeczn</a:t>
            </a:r>
            <a:r>
              <a:rPr lang="en-US" sz="2400">
                <a:solidFill>
                  <a:srgbClr val="FFFFFF"/>
                </a:solidFill>
              </a:rPr>
              <a:t>e</a:t>
            </a:r>
            <a:r>
              <a:rPr b="0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58" name="Shape 358"/>
          <p:cNvSpPr/>
          <p:nvPr/>
        </p:nvSpPr>
        <p:spPr>
          <a:xfrm>
            <a:off x="611187" y="3184525"/>
            <a:ext cx="2232025" cy="987425"/>
          </a:xfrm>
          <a:prstGeom prst="roundRect">
            <a:avLst>
              <a:gd fmla="val 16667" name="adj"/>
            </a:avLst>
          </a:prstGeom>
          <a:solidFill>
            <a:srgbClr val="E04920"/>
          </a:solidFill>
          <a:ln cap="flat" cmpd="sng" w="25400">
            <a:solidFill>
              <a:srgbClr val="89A4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Prewencja</a:t>
            </a:r>
          </a:p>
        </p:txBody>
      </p:sp>
      <p:sp>
        <p:nvSpPr>
          <p:cNvPr id="359" name="Shape 359"/>
          <p:cNvSpPr/>
          <p:nvPr/>
        </p:nvSpPr>
        <p:spPr>
          <a:xfrm>
            <a:off x="3563937" y="4508500"/>
            <a:ext cx="2093912" cy="941386"/>
          </a:xfrm>
          <a:prstGeom prst="roundRect">
            <a:avLst>
              <a:gd fmla="val 16667" name="adj"/>
            </a:avLst>
          </a:prstGeom>
          <a:solidFill>
            <a:srgbClr val="E04920"/>
          </a:solidFill>
          <a:ln cap="flat" cmpd="sng" w="25400">
            <a:solidFill>
              <a:srgbClr val="89A4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Leczenie</a:t>
            </a:r>
            <a:r>
              <a:rPr b="0" i="0" lang="en-US" sz="400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4294967295" type="title"/>
          </p:nvPr>
        </p:nvSpPr>
        <p:spPr>
          <a:xfrm>
            <a:off x="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62673"/>
                </a:solidFill>
              </a:rPr>
              <a:t>A więc...p</a:t>
            </a:r>
            <a:r>
              <a:rPr b="0" i="0" lang="en-US" sz="4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800">
                <a:solidFill>
                  <a:srgbClr val="262673"/>
                </a:solidFill>
              </a:rPr>
              <a:t>lotaż NPOZP</a:t>
            </a:r>
          </a:p>
        </p:txBody>
      </p:sp>
      <p:sp>
        <p:nvSpPr>
          <p:cNvPr id="365" name="Shape 365"/>
          <p:cNvSpPr txBox="1"/>
          <p:nvPr>
            <p:ph idx="4294967295" type="body"/>
          </p:nvPr>
        </p:nvSpPr>
        <p:spPr>
          <a:xfrm>
            <a:off x="376825" y="1220875"/>
            <a:ext cx="83955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2D2D8A"/>
                </a:solidFill>
              </a:rPr>
              <a:t>  Aby r</a:t>
            </a:r>
            <a:r>
              <a:rPr b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ozwi</a:t>
            </a:r>
            <a:r>
              <a:rPr lang="en-US" sz="4000">
                <a:solidFill>
                  <a:srgbClr val="2D2D8A"/>
                </a:solidFill>
              </a:rPr>
              <a:t>nąć</a:t>
            </a:r>
            <a:r>
              <a:rPr b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model</a:t>
            </a:r>
            <a:r>
              <a:rPr lang="en-US" sz="4000">
                <a:solidFill>
                  <a:srgbClr val="2D2D8A"/>
                </a:solidFill>
              </a:rPr>
              <a:t> </a:t>
            </a: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środowiskowy </a:t>
            </a:r>
            <a:r>
              <a:rPr lang="en-US" sz="4000">
                <a:solidFill>
                  <a:srgbClr val="2D2D8A"/>
                </a:solidFill>
              </a:rPr>
              <a:t>w oparciu o </a:t>
            </a:r>
            <a:r>
              <a:rPr lang="en-US" sz="4000">
                <a:solidFill>
                  <a:schemeClr val="accent6"/>
                </a:solidFill>
              </a:rPr>
              <a:t>dobre europejskie i polskie  praktyki...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t/>
            </a:r>
            <a:endParaRPr sz="4000">
              <a:solidFill>
                <a:schemeClr val="accent6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accent6"/>
                </a:solidFill>
              </a:rPr>
              <a:t>  ...najpierw na małą skalę, zanim zostanie on upowszechniony w całym kraju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4294967295" type="title"/>
          </p:nvPr>
        </p:nvSpPr>
        <p:spPr>
          <a:xfrm>
            <a:off x="0" y="366574"/>
            <a:ext cx="86868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62673"/>
                </a:solidFill>
              </a:rPr>
              <a:t> W więc...zmiana finansowania</a:t>
            </a:r>
          </a:p>
        </p:txBody>
      </p:sp>
      <p:sp>
        <p:nvSpPr>
          <p:cNvPr id="372" name="Shape 372"/>
          <p:cNvSpPr txBox="1"/>
          <p:nvPr>
            <p:ph idx="4294967295" type="body"/>
          </p:nvPr>
        </p:nvSpPr>
        <p:spPr>
          <a:xfrm>
            <a:off x="611187" y="1196975"/>
            <a:ext cx="7705724" cy="479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Odejście od finansowania „za łóżko”  na rzecz budżetu </a:t>
            </a:r>
            <a:r>
              <a:rPr lang="en-US" sz="4000">
                <a:solidFill>
                  <a:srgbClr val="2D2D8A"/>
                </a:solidFill>
              </a:rPr>
              <a:t>“globalnego”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0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„Pieniądze idą za pacjentem”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0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4294967295" type="title"/>
          </p:nvPr>
        </p:nvSpPr>
        <p:spPr>
          <a:xfrm>
            <a:off x="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L="342900" rtl="0" algn="l">
              <a:spcBef>
                <a:spcPts val="800"/>
              </a:spcBef>
              <a:buClr>
                <a:schemeClr val="accent6"/>
              </a:buClr>
              <a:buSzPct val="25000"/>
              <a:buFont typeface="Arial"/>
              <a:buNone/>
            </a:pPr>
            <a:r>
              <a:rPr lang="en-US" sz="4000">
                <a:solidFill>
                  <a:schemeClr val="accent6"/>
                </a:solidFill>
              </a:rPr>
              <a:t>  			</a:t>
            </a:r>
            <a:r>
              <a:rPr lang="en-US" sz="4800">
                <a:solidFill>
                  <a:schemeClr val="accent6"/>
                </a:solidFill>
              </a:rPr>
              <a:t>A więc..</a:t>
            </a:r>
            <a:r>
              <a:rPr lang="en-US" sz="4000">
                <a:solidFill>
                  <a:schemeClr val="accent6"/>
                </a:solidFill>
              </a:rPr>
              <a:t>.</a:t>
            </a:r>
            <a:r>
              <a:rPr lang="en-US" sz="4800">
                <a:solidFill>
                  <a:schemeClr val="accent6"/>
                </a:solidFill>
              </a:rPr>
              <a:t>kształcenie kadr</a:t>
            </a:r>
          </a:p>
        </p:txBody>
      </p:sp>
      <p:sp>
        <p:nvSpPr>
          <p:cNvPr id="379" name="Shape 379"/>
          <p:cNvSpPr txBox="1"/>
          <p:nvPr>
            <p:ph idx="4294967295" type="body"/>
          </p:nvPr>
        </p:nvSpPr>
        <p:spPr>
          <a:xfrm>
            <a:off x="261187" y="957312"/>
            <a:ext cx="8282100" cy="49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 lekarze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 pielęgniarki        - terapeuci środ.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- biegli sądowi      - urzędnicy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 służby socjalne  - pedagodzy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</a:t>
            </a:r>
            <a:r>
              <a:rPr lang="en-US" sz="4000">
                <a:solidFill>
                  <a:srgbClr val="2D2D8A"/>
                </a:solidFill>
              </a:rPr>
              <a:t> liderzy zmian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0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4294967295" type="title"/>
          </p:nvPr>
        </p:nvSpPr>
        <p:spPr>
          <a:xfrm>
            <a:off x="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4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Na to s</a:t>
            </a:r>
            <a:r>
              <a:rPr lang="en-US" sz="4800">
                <a:solidFill>
                  <a:srgbClr val="1C4587"/>
                </a:solidFill>
              </a:rPr>
              <a:t>ą pieniądze</a:t>
            </a:r>
            <a:r>
              <a:rPr b="0" i="0" lang="en-US" sz="4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386" name="Shape 386"/>
          <p:cNvSpPr txBox="1"/>
          <p:nvPr>
            <p:ph idx="4294967295" type="body"/>
          </p:nvPr>
        </p:nvSpPr>
        <p:spPr>
          <a:xfrm>
            <a:off x="611187" y="1196975"/>
            <a:ext cx="7705724" cy="479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0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2D2D8A"/>
                </a:solidFill>
              </a:rPr>
              <a:t>Komisja Europejska przewidziała specjalne środki na wsparcie reformy systemu ZP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t/>
            </a:r>
            <a:endParaRPr sz="3600">
              <a:solidFill>
                <a:srgbClr val="2D2D8A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1C4587"/>
                </a:solidFill>
              </a:rPr>
              <a:t> T</a:t>
            </a:r>
            <a:r>
              <a:rPr i="0" lang="en-US" sz="3600" u="none">
                <a:solidFill>
                  <a:srgbClr val="1C4587"/>
                </a:solidFill>
              </a:rPr>
              <a:t>o może być nawet </a:t>
            </a:r>
            <a:r>
              <a:rPr b="1" i="0" lang="en-US" sz="3600" u="none">
                <a:solidFill>
                  <a:srgbClr val="C00000"/>
                </a:solidFill>
              </a:rPr>
              <a:t>1,5 mld zł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100000"/>
            </a:pPr>
            <a:r>
              <a:rPr lang="en-US" sz="3600">
                <a:solidFill>
                  <a:srgbClr val="2D2D8A"/>
                </a:solidFill>
              </a:rPr>
              <a:t>poziom krajowy (PO WER)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100000"/>
            </a:pPr>
            <a:r>
              <a:rPr lang="en-US" sz="3600">
                <a:solidFill>
                  <a:srgbClr val="2D2D8A"/>
                </a:solidFill>
              </a:rPr>
              <a:t>pozion regionalny (RPO)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4294967295" type="title"/>
          </p:nvPr>
        </p:nvSpPr>
        <p:spPr>
          <a:xfrm>
            <a:off x="0" y="836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Dzisiaj</a:t>
            </a:r>
            <a:r>
              <a:rPr b="0" i="0" lang="en-US" sz="4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mamy szansę na </a:t>
            </a:r>
            <a:br>
              <a:rPr b="0" i="0" lang="en-US" sz="4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epokową zmianę w psychiatrii…</a:t>
            </a:r>
          </a:p>
        </p:txBody>
      </p:sp>
      <p:sp>
        <p:nvSpPr>
          <p:cNvPr id="393" name="Shape 393"/>
          <p:cNvSpPr txBox="1"/>
          <p:nvPr>
            <p:ph idx="4294967295" type="body"/>
          </p:nvPr>
        </p:nvSpPr>
        <p:spPr>
          <a:xfrm>
            <a:off x="0" y="1268412"/>
            <a:ext cx="7848600" cy="4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b="1" i="0" lang="en-US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od nas zależy 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jak tę szansę wykorzystamy!!!</a:t>
            </a:r>
          </a:p>
          <a:p>
            <a:pPr indent="-514350" lvl="0" marL="51435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Regina Bisikiewicz</a:t>
            </a:r>
          </a:p>
          <a:p>
            <a:pPr indent="-514350" lvl="0" marL="51435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lang="en-US" sz="2400">
                <a:solidFill>
                  <a:srgbClr val="2D2D8A"/>
                </a:solidFill>
              </a:rPr>
              <a:t>Polski Instytut Otwartego Dialogu</a:t>
            </a:r>
          </a:p>
          <a:p>
            <a:pPr indent="-514350" lvl="0" marL="51435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791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SESJA CZWARTA 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Regina\Desktop\zdjecia\Hel 2007 077.jpg"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736" y="3394712"/>
            <a:ext cx="4416300" cy="3313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egina\Desktop\zdjecia\DSC08602.JPG" id="191" name="Shape 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188911"/>
            <a:ext cx="4529099" cy="309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hał.JPG" id="192" name="Shape 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36" y="188911"/>
            <a:ext cx="4224300" cy="316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egina\Desktop\zdjecia\IMG_6021.jpg" id="193" name="Shape 1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6475" y="3357500"/>
            <a:ext cx="2229000" cy="3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D2D8A"/>
                </a:solidFill>
              </a:rPr>
              <a:t>Potęga rodzin</a:t>
            </a:r>
            <a:r>
              <a:rPr lang="en-US" sz="4800">
                <a:solidFill>
                  <a:srgbClr val="2D2D8A"/>
                </a:solidFill>
              </a:rPr>
              <a:t>?</a:t>
            </a:r>
          </a:p>
        </p:txBody>
      </p:sp>
      <p:sp>
        <p:nvSpPr>
          <p:cNvPr id="199" name="Shape 199"/>
          <p:cNvSpPr txBox="1"/>
          <p:nvPr>
            <p:ph idx="4294967295" type="body"/>
          </p:nvPr>
        </p:nvSpPr>
        <p:spPr>
          <a:xfrm>
            <a:off x="971550" y="1484312"/>
            <a:ext cx="7345500" cy="4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36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2D2D8A"/>
                </a:solidFill>
              </a:rPr>
              <a:t>Siła </a:t>
            </a:r>
            <a:r>
              <a:rPr lang="en-US" sz="6000">
                <a:solidFill>
                  <a:srgbClr val="CC4125"/>
                </a:solidFill>
              </a:rPr>
              <a:t>miłości </a:t>
            </a:r>
          </a:p>
          <a:p>
            <a:pPr indent="-342900" lvl="0" marL="8001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2D2D8A"/>
                </a:solidFill>
              </a:rPr>
              <a:t>      matki, ojca</a:t>
            </a:r>
          </a:p>
          <a:p>
            <a:pPr indent="-342900" lvl="0" marL="8001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2D2D8A"/>
                </a:solidFill>
              </a:rPr>
              <a:t>    rodzeństwa...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6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791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2D2D8A"/>
                </a:solidFill>
              </a:rPr>
              <a:t>Fakty (1)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6" name="Shape 206"/>
          <p:cNvSpPr txBox="1"/>
          <p:nvPr>
            <p:ph idx="4294967295" type="body"/>
          </p:nvPr>
        </p:nvSpPr>
        <p:spPr>
          <a:xfrm>
            <a:off x="971550" y="1484312"/>
            <a:ext cx="7345500" cy="4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Zachodniej Laponii (Finlandia):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- nastąpił  w ciągu 30 lat </a:t>
            </a:r>
            <a:r>
              <a:rPr b="1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spadek chorobowości 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na schizofrenię o </a:t>
            </a:r>
            <a:r>
              <a:rPr b="1" i="1" lang="en-US" sz="4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			- </a:t>
            </a:r>
            <a:r>
              <a:rPr b="0" i="1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Robert Whitak </a:t>
            </a:r>
            <a:r>
              <a:rPr i="1" lang="en-US" sz="1800">
                <a:solidFill>
                  <a:srgbClr val="2D2D8A"/>
                </a:solidFill>
              </a:rPr>
              <a:t>er,</a:t>
            </a:r>
            <a:r>
              <a:rPr b="0" i="1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„Anatomy of an Epidemic”, 2011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86%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pacjentów leczonych  w podejściu Otwarty Dialog </a:t>
            </a:r>
            <a:r>
              <a:rPr b="1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wraca do nauki, pracy </a:t>
            </a: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lub jej aktywnego poszukiwania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				</a:t>
            </a: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- prof. Jaakko Seikkula   „Psychosis”, 2011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5791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andinavia"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333375"/>
            <a:ext cx="6103936" cy="575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4859337" y="2133600"/>
            <a:ext cx="144462" cy="1428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Tornio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435600" y="4292600"/>
            <a:ext cx="144462" cy="1428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80062" y="5661025"/>
            <a:ext cx="144462" cy="1428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4427537" y="2708275"/>
            <a:ext cx="144462" cy="1428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4067175" y="4581525"/>
            <a:ext cx="144462" cy="1428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924300" y="1052512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2195511" y="3500437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771775" y="4365625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3132136" y="573405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132136" y="594995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987675" y="5805487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2987675" y="4365625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3708400" y="40767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924300" y="4365625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3348037" y="5445125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356100" y="29972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4284662" y="1844675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5303837" y="3357562"/>
            <a:ext cx="69849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5364162" y="4005262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6516687" y="38608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7308850" y="1989136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5724525" y="4437062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5651500" y="5084762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3995737" y="40767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5867400" y="5661025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635375" y="42926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3995737" y="27813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3348037" y="5589587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4211637" y="4508500"/>
            <a:ext cx="71436" cy="71436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68925" y="3284537"/>
            <a:ext cx="752474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Jyväskylä</a:t>
            </a:r>
          </a:p>
        </p:txBody>
      </p:sp>
      <p:cxnSp>
        <p:nvCxnSpPr>
          <p:cNvPr id="243" name="Shape 243"/>
          <p:cNvCxnSpPr/>
          <p:nvPr/>
        </p:nvCxnSpPr>
        <p:spPr>
          <a:xfrm>
            <a:off x="3419475" y="549275"/>
            <a:ext cx="1439862" cy="1439862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lg" w="lg" type="stealth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Fakty (2)</a:t>
            </a:r>
          </a:p>
        </p:txBody>
      </p:sp>
      <p:sp>
        <p:nvSpPr>
          <p:cNvPr id="249" name="Shape 249"/>
          <p:cNvSpPr txBox="1"/>
          <p:nvPr>
            <p:ph idx="4294967295" type="body"/>
          </p:nvPr>
        </p:nvSpPr>
        <p:spPr>
          <a:xfrm>
            <a:off x="539750" y="1412875"/>
            <a:ext cx="7728300" cy="48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i="1" lang="en-US" sz="3000">
                <a:solidFill>
                  <a:srgbClr val="2D2D8A"/>
                </a:solidFill>
              </a:rPr>
              <a:t>Włochy, </a:t>
            </a:r>
            <a:r>
              <a:rPr b="0" i="1" lang="en-US" sz="3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b="0" i="1" lang="en-US" sz="30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gion</a:t>
            </a:r>
            <a:r>
              <a:rPr b="0" i="1" lang="en-US" sz="3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Triest</a:t>
            </a:r>
            <a:r>
              <a:rPr i="1" lang="en-US" sz="3000">
                <a:solidFill>
                  <a:srgbClr val="2D2D8A"/>
                </a:solidFill>
              </a:rPr>
              <a:t>: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2D2D8A"/>
                </a:solidFill>
              </a:rPr>
              <a:t>w 1979 roku zakończono 8-letni   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2D2D8A"/>
                </a:solidFill>
              </a:rPr>
              <a:t>tworzenia </a:t>
            </a:r>
            <a:r>
              <a:rPr i="1" lang="en-US" sz="3000">
                <a:solidFill>
                  <a:schemeClr val="accent6"/>
                </a:solidFill>
              </a:rPr>
              <a:t>modelu środowiskowego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2D2D8A"/>
                </a:solidFill>
              </a:rPr>
              <a:t>    </a:t>
            </a:r>
            <a:r>
              <a:rPr b="1" i="1" lang="en-US" sz="3000">
                <a:solidFill>
                  <a:srgbClr val="38761D"/>
                </a:solidFill>
              </a:rPr>
              <a:t>4 ŚCZP</a:t>
            </a:r>
            <a:r>
              <a:rPr b="1" i="1" lang="en-US" sz="3000">
                <a:solidFill>
                  <a:srgbClr val="274E13"/>
                </a:solidFill>
              </a:rPr>
              <a:t>, oddział psych. w szpitalu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274E13"/>
                </a:solidFill>
              </a:rPr>
              <a:t>    ogólnym, domy dla osób przewlekle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274E13"/>
                </a:solidFill>
              </a:rPr>
              <a:t>    chorujacych, mieszkania wspom. 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274E13"/>
                </a:solidFill>
              </a:rPr>
              <a:t>    niejsca pracy</a:t>
            </a:r>
          </a:p>
          <a:p>
            <a:pPr indent="-2794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100000"/>
              <a:buFont typeface="Arial"/>
              <a:buChar char="-"/>
            </a:pPr>
            <a:r>
              <a:rPr i="1" lang="en-US" sz="3000">
                <a:solidFill>
                  <a:srgbClr val="2D2D8A"/>
                </a:solidFill>
              </a:rPr>
              <a:t>dzisiaj t</a:t>
            </a:r>
            <a:r>
              <a:rPr b="0" i="1" lang="en-US" sz="3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ylko </a:t>
            </a:r>
            <a:r>
              <a:rPr b="1" i="1" lang="en-US" sz="3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1% </a:t>
            </a:r>
            <a:r>
              <a:rPr b="0" i="1" lang="en-US" sz="30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wszystkich pacjentów   psychiatrycznych to przyjęcia bez zgody </a:t>
            </a:r>
          </a:p>
          <a:p>
            <a:pPr indent="-2794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100000"/>
              <a:buFont typeface="Arial"/>
              <a:buChar char="-"/>
            </a:pPr>
            <a:r>
              <a:rPr i="1" lang="en-US" sz="3000">
                <a:solidFill>
                  <a:srgbClr val="2D2D8A"/>
                </a:solidFill>
              </a:rPr>
              <a:t>wskaźnik samobójstw </a:t>
            </a:r>
            <a:r>
              <a:rPr i="1" lang="en-US" sz="3000">
                <a:solidFill>
                  <a:srgbClr val="CC4125"/>
                </a:solidFill>
              </a:rPr>
              <a:t>zmalał o 50%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b="0" i="1" sz="36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i="1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1" i="1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370050" y="577532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861" l="5633" r="2116" t="3565"/>
          <a:stretch/>
        </p:blipFill>
        <p:spPr>
          <a:xfrm>
            <a:off x="581025" y="1901825"/>
            <a:ext cx="3749674" cy="442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idx="1" type="body"/>
          </p:nvPr>
        </p:nvSpPr>
        <p:spPr>
          <a:xfrm>
            <a:off x="4935537" y="1901825"/>
            <a:ext cx="3751262" cy="4421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9711" lvl="0" marL="2397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262673"/>
                </a:solidFill>
              </a:rPr>
              <a:t>Region </a:t>
            </a:r>
            <a:r>
              <a:rPr b="0" i="0" lang="en-US" sz="2400" u="none" cap="none" strike="noStrike">
                <a:solidFill>
                  <a:srgbClr val="2626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Triest - 236 tys. mieszk</a:t>
            </a:r>
            <a:r>
              <a:rPr lang="en-US" sz="2400">
                <a:solidFill>
                  <a:srgbClr val="262673"/>
                </a:solidFill>
              </a:rPr>
              <a:t>ańców</a:t>
            </a:r>
          </a:p>
          <a:p>
            <a:pPr indent="-239711" lvl="0" marL="23971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62673"/>
              </a:buClr>
              <a:buSzPct val="100000"/>
              <a:buFont typeface="Helvetica Neue"/>
              <a:buChar char="•"/>
            </a:pPr>
            <a:r>
              <a:rPr b="0" i="0" lang="en-US" sz="2400" u="none" cap="none" strike="noStrike">
                <a:solidFill>
                  <a:srgbClr val="2626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stolica regionu autonomicznego </a:t>
            </a:r>
            <a:r>
              <a:rPr b="0" i="0" lang="en-US" sz="24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Friuli-Wenecja Julijska (1,2 mln mieszk.)</a:t>
            </a:r>
          </a:p>
          <a:p>
            <a:pPr indent="-239711" lvl="0" marL="23971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62673"/>
              </a:buClr>
              <a:buSzPct val="100000"/>
              <a:buFont typeface="Helvetica Neue"/>
              <a:buChar char="•"/>
            </a:pPr>
            <a:r>
              <a:rPr b="0" i="0" lang="en-US" sz="2400" u="none" cap="none" strike="noStrike">
                <a:solidFill>
                  <a:srgbClr val="2626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Departament Zdrowia Psychicznego</a:t>
            </a:r>
            <a:r>
              <a:rPr b="0" i="0" lang="en-US" sz="24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- opieka psychiatryczna dla prowinc</a:t>
            </a:r>
            <a:r>
              <a:rPr b="0" i="0" lang="en-US" sz="20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669925" y="312737"/>
            <a:ext cx="7804150" cy="80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rIns="35700" tIns="35700">
            <a:noAutofit/>
          </a:bodyPr>
          <a:lstStyle/>
          <a:p>
            <a:pPr indent="-146050" lvl="1" marL="1644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Triest / Włochy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460000">
            <a:off x="2589212" y="1904999"/>
            <a:ext cx="884237" cy="24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2605086" y="2330450"/>
            <a:ext cx="76199" cy="9207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25400">
              <a:srgbClr val="000000">
                <a:alpha val="49803"/>
              </a:srgbClr>
            </a:outerShdw>
          </a:effectLst>
        </p:spPr>
        <p:txBody>
          <a:bodyPr anchorCtr="0" anchor="ctr" bIns="35700" lIns="35700" rIns="35700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4294967295" type="title"/>
          </p:nvPr>
        </p:nvSpPr>
        <p:spPr>
          <a:xfrm>
            <a:off x="-180975" y="1889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4800" u="none" cap="none" strike="noStrik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A jak jest w Polsce? </a:t>
            </a:r>
          </a:p>
        </p:txBody>
      </p:sp>
      <p:sp>
        <p:nvSpPr>
          <p:cNvPr id="265" name="Shape 265"/>
          <p:cNvSpPr txBox="1"/>
          <p:nvPr>
            <p:ph idx="4294967295" type="body"/>
          </p:nvPr>
        </p:nvSpPr>
        <p:spPr>
          <a:xfrm>
            <a:off x="971550" y="1125537"/>
            <a:ext cx="7632699" cy="525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D2D8A"/>
              </a:buClr>
              <a:buSzPct val="125000"/>
              <a:buFont typeface="Arial"/>
              <a:buChar char="-"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codziennie </a:t>
            </a:r>
            <a:r>
              <a:rPr b="1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16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osób popełnia samobójstwo, </a:t>
            </a:r>
            <a:r>
              <a:rPr lang="en-US">
                <a:solidFill>
                  <a:srgbClr val="2D2D8A"/>
                </a:solidFill>
              </a:rPr>
              <a:t>w tym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1 jedna osoba &lt;18</a:t>
            </a:r>
            <a:r>
              <a:rPr lang="en-US">
                <a:solidFill>
                  <a:srgbClr val="2D2D8A"/>
                </a:solidFill>
              </a:rPr>
              <a:t>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roku ż</a:t>
            </a:r>
            <a:r>
              <a:rPr lang="en-US">
                <a:solidFill>
                  <a:srgbClr val="2D2D8A"/>
                </a:solidFill>
              </a:rPr>
              <a:t>ycia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112500"/>
              <a:buFont typeface="Arial"/>
              <a:buChar char="-"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wskaźnik ten stale rośnie</a:t>
            </a:r>
            <a:r>
              <a:rPr lang="en-US">
                <a:solidFill>
                  <a:srgbClr val="2D2D8A"/>
                </a:solidFill>
              </a:rPr>
              <a:t>,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w roku 201</a:t>
            </a:r>
            <a:r>
              <a:rPr lang="en-US">
                <a:solidFill>
                  <a:srgbClr val="2D2D8A"/>
                </a:solidFill>
              </a:rPr>
              <a:t>5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aż </a:t>
            </a:r>
            <a:r>
              <a:rPr b="0" i="0" lang="en-US" sz="3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6149 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osób od</a:t>
            </a:r>
            <a:r>
              <a:rPr lang="en-US">
                <a:solidFill>
                  <a:srgbClr val="2D2D8A"/>
                </a:solidFill>
              </a:rPr>
              <a:t>ebrało</a:t>
            </a: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sobie życie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D2D8A"/>
              </a:buClr>
              <a:buSzPct val="112500"/>
              <a:buFont typeface="Arial"/>
              <a:buChar char="-"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roczne koszty społeczne chorób psychicznych to </a:t>
            </a:r>
            <a:r>
              <a:rPr b="1" i="0" lang="en-US" sz="3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 mld zł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