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"/>
      </a:defRPr>
    </a:lvl1pPr>
    <a:lvl2pPr indent="228600" algn="ctr" defTabSz="584200">
      <a:defRPr sz="3600">
        <a:latin typeface="+mn-lt"/>
        <a:ea typeface="+mn-ea"/>
        <a:cs typeface="+mn-cs"/>
        <a:sym typeface="Helvetica"/>
      </a:defRPr>
    </a:lvl2pPr>
    <a:lvl3pPr indent="457200" algn="ctr" defTabSz="584200">
      <a:defRPr sz="3600">
        <a:latin typeface="+mn-lt"/>
        <a:ea typeface="+mn-ea"/>
        <a:cs typeface="+mn-cs"/>
        <a:sym typeface="Helvetica"/>
      </a:defRPr>
    </a:lvl3pPr>
    <a:lvl4pPr indent="685800" algn="ctr" defTabSz="584200">
      <a:defRPr sz="3600">
        <a:latin typeface="+mn-lt"/>
        <a:ea typeface="+mn-ea"/>
        <a:cs typeface="+mn-cs"/>
        <a:sym typeface="Helvetica"/>
      </a:defRPr>
    </a:lvl4pPr>
    <a:lvl5pPr indent="914400" algn="ctr" defTabSz="584200">
      <a:defRPr sz="3600">
        <a:latin typeface="+mn-lt"/>
        <a:ea typeface="+mn-ea"/>
        <a:cs typeface="+mn-cs"/>
        <a:sym typeface="Helvetica"/>
      </a:defRPr>
    </a:lvl5pPr>
    <a:lvl6pPr indent="1143000" algn="ctr" defTabSz="584200">
      <a:defRPr sz="3600">
        <a:latin typeface="+mn-lt"/>
        <a:ea typeface="+mn-ea"/>
        <a:cs typeface="+mn-cs"/>
        <a:sym typeface="Helvetica"/>
      </a:defRPr>
    </a:lvl6pPr>
    <a:lvl7pPr indent="1371600" algn="ctr" defTabSz="584200">
      <a:defRPr sz="3600">
        <a:latin typeface="+mn-lt"/>
        <a:ea typeface="+mn-ea"/>
        <a:cs typeface="+mn-cs"/>
        <a:sym typeface="Helvetica"/>
      </a:defRPr>
    </a:lvl7pPr>
    <a:lvl8pPr indent="1600200" algn="ctr" defTabSz="584200">
      <a:defRPr sz="3600">
        <a:latin typeface="+mn-lt"/>
        <a:ea typeface="+mn-ea"/>
        <a:cs typeface="+mn-cs"/>
        <a:sym typeface="Helvetica"/>
      </a:defRPr>
    </a:lvl8pPr>
    <a:lvl9pPr indent="1828800" algn="ctr" defTabSz="584200">
      <a:defRPr sz="3600"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30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Tekst tytułowy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Treść - poziom 1</a:t>
            </a:r>
          </a:p>
          <a:p>
            <a:pPr lvl="1">
              <a:defRPr sz="1800"/>
            </a:pPr>
            <a:r>
              <a:rPr sz="3200"/>
              <a:t>Treść - poziom 2</a:t>
            </a:r>
          </a:p>
          <a:p>
            <a:pPr lvl="2">
              <a:defRPr sz="1800"/>
            </a:pPr>
            <a:r>
              <a:rPr sz="3200"/>
              <a:t>Treść - poziom 3</a:t>
            </a:r>
          </a:p>
          <a:p>
            <a:pPr lvl="3">
              <a:defRPr sz="1800"/>
            </a:pPr>
            <a:r>
              <a:rPr sz="3200"/>
              <a:t>Treść - poziom 4</a:t>
            </a:r>
          </a:p>
          <a:p>
            <a:pPr lvl="4">
              <a:defRPr sz="1800"/>
            </a:pPr>
            <a:r>
              <a:rPr sz="3200"/>
              <a:t>Treść - poziom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Tekst tytułowy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Treść - poziom 1</a:t>
            </a:r>
          </a:p>
          <a:p>
            <a:pPr lvl="1">
              <a:defRPr sz="1800"/>
            </a:pPr>
            <a:r>
              <a:rPr sz="3200"/>
              <a:t>Treść - poziom 2</a:t>
            </a:r>
          </a:p>
          <a:p>
            <a:pPr lvl="2">
              <a:defRPr sz="1800"/>
            </a:pPr>
            <a:r>
              <a:rPr sz="3200"/>
              <a:t>Treść - poziom 3</a:t>
            </a:r>
          </a:p>
          <a:p>
            <a:pPr lvl="3">
              <a:defRPr sz="1800"/>
            </a:pPr>
            <a:r>
              <a:rPr sz="3200"/>
              <a:t>Treść - poziom 4</a:t>
            </a:r>
          </a:p>
          <a:p>
            <a:pPr lvl="4">
              <a:defRPr sz="1800"/>
            </a:pPr>
            <a:r>
              <a:rPr sz="3200"/>
              <a:t>Treść - poziom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Tekst tytułowy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Tekst tytułowy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Treść - poziom 1</a:t>
            </a:r>
          </a:p>
          <a:p>
            <a:pPr lvl="1">
              <a:defRPr sz="1800"/>
            </a:pPr>
            <a:r>
              <a:rPr sz="3200"/>
              <a:t>Treść - poziom 2</a:t>
            </a:r>
          </a:p>
          <a:p>
            <a:pPr lvl="2">
              <a:defRPr sz="1800"/>
            </a:pPr>
            <a:r>
              <a:rPr sz="3200"/>
              <a:t>Treść - poziom 3</a:t>
            </a:r>
          </a:p>
          <a:p>
            <a:pPr lvl="3">
              <a:defRPr sz="1800"/>
            </a:pPr>
            <a:r>
              <a:rPr sz="3200"/>
              <a:t>Treść - poziom 4</a:t>
            </a:r>
          </a:p>
          <a:p>
            <a:pPr lvl="4">
              <a:defRPr sz="1800"/>
            </a:pPr>
            <a:r>
              <a:rPr sz="3200"/>
              <a:t>Treść - poziom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Tekst tytułowy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Tekst tytułowy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Treść - poziom 1</a:t>
            </a:r>
          </a:p>
          <a:p>
            <a:pPr lvl="1">
              <a:defRPr sz="1800"/>
            </a:pPr>
            <a:r>
              <a:rPr sz="3600"/>
              <a:t>Treść - poziom 2</a:t>
            </a:r>
          </a:p>
          <a:p>
            <a:pPr lvl="2">
              <a:defRPr sz="1800"/>
            </a:pPr>
            <a:r>
              <a:rPr sz="3600"/>
              <a:t>Treść - poziom 3</a:t>
            </a:r>
          </a:p>
          <a:p>
            <a:pPr lvl="3">
              <a:defRPr sz="1800"/>
            </a:pPr>
            <a:r>
              <a:rPr sz="3600"/>
              <a:t>Treść - poziom 4</a:t>
            </a:r>
          </a:p>
          <a:p>
            <a:pPr lvl="4">
              <a:defRPr sz="1800"/>
            </a:pPr>
            <a:r>
              <a:rPr sz="3600"/>
              <a:t>Treść - poziom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Tekst tytułowy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Treść - poziom 1</a:t>
            </a:r>
          </a:p>
          <a:p>
            <a:pPr lvl="1">
              <a:defRPr sz="1800"/>
            </a:pPr>
            <a:r>
              <a:rPr sz="2800"/>
              <a:t>Treść - poziom 2</a:t>
            </a:r>
          </a:p>
          <a:p>
            <a:pPr lvl="2">
              <a:defRPr sz="1800"/>
            </a:pPr>
            <a:r>
              <a:rPr sz="2800"/>
              <a:t>Treść - poziom 3</a:t>
            </a:r>
          </a:p>
          <a:p>
            <a:pPr lvl="3">
              <a:defRPr sz="1800"/>
            </a:pPr>
            <a:r>
              <a:rPr sz="2800"/>
              <a:t>Treść - poziom 4</a:t>
            </a:r>
          </a:p>
          <a:p>
            <a:pPr lvl="4">
              <a:defRPr sz="1800"/>
            </a:pPr>
            <a:r>
              <a:rPr sz="2800"/>
              <a:t>Treść - poziom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Treść - poziom 1</a:t>
            </a:r>
          </a:p>
          <a:p>
            <a:pPr lvl="1">
              <a:defRPr sz="1800"/>
            </a:pPr>
            <a:r>
              <a:rPr sz="3600"/>
              <a:t>Treść - poziom 2</a:t>
            </a:r>
          </a:p>
          <a:p>
            <a:pPr lvl="2">
              <a:defRPr sz="1800"/>
            </a:pPr>
            <a:r>
              <a:rPr sz="3600"/>
              <a:t>Treść - poziom 3</a:t>
            </a:r>
          </a:p>
          <a:p>
            <a:pPr lvl="3">
              <a:defRPr sz="1800"/>
            </a:pPr>
            <a:r>
              <a:rPr sz="3600"/>
              <a:t>Treść - poziom 4</a:t>
            </a:r>
          </a:p>
          <a:p>
            <a:pPr lvl="4">
              <a:defRPr sz="1800"/>
            </a:pPr>
            <a:r>
              <a:rPr sz="3600"/>
              <a:t>Treść - poziom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Tekst tytułowy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Treść - poziom 1</a:t>
            </a:r>
          </a:p>
          <a:p>
            <a:pPr lvl="1">
              <a:defRPr sz="1800"/>
            </a:pPr>
            <a:r>
              <a:rPr sz="3600"/>
              <a:t>Treść - poziom 2</a:t>
            </a:r>
          </a:p>
          <a:p>
            <a:pPr lvl="2">
              <a:defRPr sz="1800"/>
            </a:pPr>
            <a:r>
              <a:rPr sz="3600"/>
              <a:t>Treść - poziom 3</a:t>
            </a:r>
          </a:p>
          <a:p>
            <a:pPr lvl="3">
              <a:defRPr sz="1800"/>
            </a:pPr>
            <a:r>
              <a:rPr sz="3600"/>
              <a:t>Treść - poziom 4</a:t>
            </a:r>
          </a:p>
          <a:p>
            <a:pPr lvl="4">
              <a:defRPr sz="1800"/>
            </a:pPr>
            <a:r>
              <a:rPr sz="3600"/>
              <a:t>Treść - poziom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40577" y="133567"/>
            <a:ext cx="12723647" cy="9486466"/>
          </a:xfrm>
          <a:prstGeom prst="rect">
            <a:avLst/>
          </a:prstGeom>
          <a:ln w="139700">
            <a:solidFill>
              <a:srgbClr val="FFC21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1" cy="3302001"/>
          </a:xfrm>
          <a:prstGeom prst="rect">
            <a:avLst/>
          </a:prstGeom>
        </p:spPr>
        <p:txBody>
          <a:bodyPr/>
          <a:lstStyle>
            <a:lvl1pPr defTabSz="490727">
              <a:defRPr sz="6719">
                <a:latin typeface="Alegreya Sans SC"/>
                <a:ea typeface="Alegreya Sans SC"/>
                <a:cs typeface="Alegreya Sans SC"/>
                <a:sym typeface="Alegreya Sans SC"/>
              </a:defRPr>
            </a:lvl1pPr>
          </a:lstStyle>
          <a:p>
            <a:pPr lvl="0">
              <a:defRPr sz="1800"/>
            </a:pPr>
            <a:r>
              <a:rPr sz="6719"/>
              <a:t>„Mamy tę moc!” Rola NGO we wspieraniu zmian wokół zdrowia psychicznego dzieci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583230" y="5879295"/>
            <a:ext cx="10464801" cy="11303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Olga Wasilewska, </a:t>
            </a:r>
            <a:br>
              <a:rPr sz="3200"/>
            </a:br>
            <a:r>
              <a:rPr sz="3200"/>
              <a:t>Prezes Fundacji „Druga Strona Lustra”</a:t>
            </a:r>
          </a:p>
        </p:txBody>
      </p:sp>
      <p:pic>
        <p:nvPicPr>
          <p:cNvPr id="35" name="F0B8C23C-0484-4370-9011-67F53129FCAF@hom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85072" y="4133286"/>
            <a:ext cx="4728033" cy="66284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40577" y="133567"/>
            <a:ext cx="12723647" cy="9486466"/>
          </a:xfrm>
          <a:prstGeom prst="rect">
            <a:avLst/>
          </a:prstGeom>
          <a:ln w="139700">
            <a:solidFill>
              <a:srgbClr val="FFC21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936426" y="552161"/>
            <a:ext cx="10464801" cy="1203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defTabSz="525779">
              <a:defRPr sz="7200">
                <a:latin typeface="Alegreya Sans SC"/>
                <a:ea typeface="Alegreya Sans SC"/>
                <a:cs typeface="Alegreya Sans SC"/>
                <a:sym typeface="Alegreya Sans SC"/>
              </a:defRPr>
            </a:lvl1pPr>
          </a:lstStyle>
          <a:p>
            <a:pPr lvl="0">
              <a:defRPr sz="1800"/>
            </a:pPr>
            <a:r>
              <a:rPr sz="7200"/>
              <a:t>łączy nas historia!</a:t>
            </a:r>
          </a:p>
        </p:txBody>
      </p:sp>
      <p:pic>
        <p:nvPicPr>
          <p:cNvPr id="39" name="F0B8C23C-0484-4370-9011-67F53129FCAF@hom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29007" y="5596828"/>
            <a:ext cx="3684098" cy="516491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body" idx="4294967295"/>
          </p:nvPr>
        </p:nvSpPr>
        <p:spPr>
          <a:xfrm>
            <a:off x="622474" y="2564258"/>
            <a:ext cx="10464801" cy="11303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b="1"/>
            </a:lvl1pPr>
          </a:lstStyle>
          <a:p>
            <a:pPr lvl="0">
              <a:defRPr sz="1800" b="0"/>
            </a:pPr>
            <a:r>
              <a:rPr sz="3200" b="1"/>
              <a:t>PSYCHIATRIA DZIECIĘCA</a:t>
            </a:r>
          </a:p>
        </p:txBody>
      </p:sp>
      <p:sp>
        <p:nvSpPr>
          <p:cNvPr id="41" name="Shape 41"/>
          <p:cNvSpPr/>
          <p:nvPr/>
        </p:nvSpPr>
        <p:spPr>
          <a:xfrm>
            <a:off x="2168810" y="3783978"/>
            <a:ext cx="2073643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USA</a:t>
            </a:r>
          </a:p>
        </p:txBody>
      </p:sp>
      <p:sp>
        <p:nvSpPr>
          <p:cNvPr id="42" name="Shape 42"/>
          <p:cNvSpPr/>
          <p:nvPr/>
        </p:nvSpPr>
        <p:spPr>
          <a:xfrm>
            <a:off x="7288686" y="3783978"/>
            <a:ext cx="2073643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EUROPA</a:t>
            </a:r>
          </a:p>
        </p:txBody>
      </p:sp>
      <p:sp>
        <p:nvSpPr>
          <p:cNvPr id="43" name="Shape 43"/>
          <p:cNvSpPr/>
          <p:nvPr/>
        </p:nvSpPr>
        <p:spPr>
          <a:xfrm>
            <a:off x="1009542" y="4503594"/>
            <a:ext cx="4392179" cy="3749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defTabSz="449833">
              <a:defRPr sz="1800"/>
            </a:pPr>
            <a:r>
              <a:rPr sz="2464"/>
              <a:t>Psychiatria dziecięca rozwinęła się dzięki wkładowi </a:t>
            </a:r>
            <a:r>
              <a:rPr sz="2464" b="1"/>
              <a:t>organizacji społecznych</a:t>
            </a:r>
            <a:r>
              <a:rPr sz="2464"/>
              <a:t>, mających w zespołach prawników, pedagogów oraz psychologów. Lekarze zostali włączeni w grono specjalistów walczących o dzieci dopiero na ostatnim etapie.</a:t>
            </a:r>
          </a:p>
        </p:txBody>
      </p:sp>
      <p:sp>
        <p:nvSpPr>
          <p:cNvPr id="44" name="Shape 44"/>
          <p:cNvSpPr/>
          <p:nvPr/>
        </p:nvSpPr>
        <p:spPr>
          <a:xfrm>
            <a:off x="6594558" y="4503594"/>
            <a:ext cx="3461898" cy="2716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defTabSz="514095">
              <a:defRPr sz="1800"/>
            </a:pPr>
            <a:r>
              <a:rPr sz="2816"/>
              <a:t>Psychiatria dziecięca rozwinęła się z </a:t>
            </a:r>
            <a:r>
              <a:rPr sz="2816" b="1"/>
              <a:t>neurologii </a:t>
            </a:r>
            <a:r>
              <a:rPr sz="2816"/>
              <a:t>i była początkowo traktowana jako neuropsychiatria.</a:t>
            </a:r>
          </a:p>
        </p:txBody>
      </p:sp>
      <p:sp>
        <p:nvSpPr>
          <p:cNvPr id="45" name="Shape 45"/>
          <p:cNvSpPr/>
          <p:nvPr/>
        </p:nvSpPr>
        <p:spPr>
          <a:xfrm flipH="1">
            <a:off x="3362822" y="3194599"/>
            <a:ext cx="543100" cy="54310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7309793" y="3172101"/>
            <a:ext cx="588096" cy="588096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40577" y="133567"/>
            <a:ext cx="12723647" cy="9486466"/>
          </a:xfrm>
          <a:prstGeom prst="rect">
            <a:avLst/>
          </a:prstGeom>
          <a:ln w="139700">
            <a:solidFill>
              <a:srgbClr val="FFC21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936426" y="552161"/>
            <a:ext cx="10464801" cy="1203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defTabSz="525779">
              <a:defRPr sz="7200">
                <a:latin typeface="Alegreya Sans SC"/>
                <a:ea typeface="Alegreya Sans SC"/>
                <a:cs typeface="Alegreya Sans SC"/>
                <a:sym typeface="Alegreya Sans SC"/>
              </a:defRPr>
            </a:lvl1pPr>
          </a:lstStyle>
          <a:p>
            <a:pPr lvl="0">
              <a:defRPr sz="1800"/>
            </a:pPr>
            <a:r>
              <a:rPr sz="7200"/>
              <a:t>kiedyś a dziś</a:t>
            </a:r>
          </a:p>
        </p:txBody>
      </p:sp>
      <p:pic>
        <p:nvPicPr>
          <p:cNvPr id="50" name="F0B8C23C-0484-4370-9011-67F53129FCAF@hom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29006" y="5596828"/>
            <a:ext cx="3684099" cy="516491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840998" y="2699811"/>
            <a:ext cx="10655656" cy="4353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566674">
              <a:defRPr sz="3104"/>
            </a:lvl1pPr>
          </a:lstStyle>
          <a:p>
            <a:pPr lvl="0">
              <a:defRPr sz="1800"/>
            </a:pPr>
            <a:r>
              <a:rPr sz="3104"/>
              <a:t>Obecnie Świat, podobnie jak w początkach XX w. staje przed koniecznością radzenia sobie z nowymi wyzwaniami. Niepokoje polityczne, konflikty zbrojne, migracje, ale i rozwój nowych technologii, trudności ekonomiczne czy nierówności społeczne powodują, że zarówno środowisko zorganizowane wokół zdrowia psychicznego jak i organizacje pozarządowe powinny zawiązać sojusz, by razem podołać pojawiającym się wyzwaniom.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40577" y="133567"/>
            <a:ext cx="12723647" cy="9486466"/>
          </a:xfrm>
          <a:prstGeom prst="rect">
            <a:avLst/>
          </a:prstGeom>
          <a:ln w="139700">
            <a:solidFill>
              <a:srgbClr val="FFC21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936426" y="552161"/>
            <a:ext cx="10464801" cy="1203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defTabSz="525779">
              <a:defRPr sz="7200">
                <a:latin typeface="Alegreya Sans SC"/>
                <a:ea typeface="Alegreya Sans SC"/>
                <a:cs typeface="Alegreya Sans SC"/>
                <a:sym typeface="Alegreya Sans SC"/>
              </a:defRPr>
            </a:lvl1pPr>
          </a:lstStyle>
          <a:p>
            <a:pPr lvl="0">
              <a:defRPr sz="1800"/>
            </a:pPr>
            <a:r>
              <a:rPr sz="7200"/>
              <a:t>matematyka działań</a:t>
            </a:r>
          </a:p>
        </p:txBody>
      </p:sp>
      <p:pic>
        <p:nvPicPr>
          <p:cNvPr id="55" name="F0B8C23C-0484-4370-9011-67F53129FCAF@hom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29006" y="5596828"/>
            <a:ext cx="3684099" cy="5164911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840998" y="2994140"/>
            <a:ext cx="10655656" cy="4353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3200"/>
              <a:t>SEKTOR RZĄDOWY</a:t>
            </a:r>
            <a:r>
              <a:rPr sz="3200" b="1"/>
              <a:t> + </a:t>
            </a:r>
            <a:r>
              <a:rPr sz="3200"/>
              <a:t>SEKTOR PRYWATNY </a:t>
            </a:r>
            <a:r>
              <a:rPr sz="3200" b="1"/>
              <a:t>+ </a:t>
            </a:r>
            <a:r>
              <a:rPr sz="3200"/>
              <a:t>SEKTOR POZARZĄDOWY </a:t>
            </a:r>
          </a:p>
          <a:p>
            <a:pPr lvl="0">
              <a:defRPr sz="1800"/>
            </a:pPr>
            <a:r>
              <a:rPr sz="7300" b="1"/>
              <a:t>&gt;</a:t>
            </a:r>
            <a:r>
              <a:rPr sz="3200"/>
              <a:t> 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DZIAŁANIA NIEZINTEGROWANE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140577" y="133567"/>
            <a:ext cx="12723647" cy="9486466"/>
          </a:xfrm>
          <a:prstGeom prst="rect">
            <a:avLst/>
          </a:prstGeom>
          <a:ln w="139700">
            <a:solidFill>
              <a:srgbClr val="FFC21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936426" y="552161"/>
            <a:ext cx="10464801" cy="1203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defTabSz="525779">
              <a:defRPr sz="7200">
                <a:latin typeface="Alegreya Sans SC"/>
                <a:ea typeface="Alegreya Sans SC"/>
                <a:cs typeface="Alegreya Sans SC"/>
                <a:sym typeface="Alegreya Sans SC"/>
              </a:defRPr>
            </a:lvl1pPr>
          </a:lstStyle>
          <a:p>
            <a:pPr lvl="0">
              <a:defRPr sz="1800"/>
            </a:pPr>
            <a:r>
              <a:rPr sz="7200"/>
              <a:t>ZASOBY NGO</a:t>
            </a:r>
          </a:p>
        </p:txBody>
      </p:sp>
      <p:pic>
        <p:nvPicPr>
          <p:cNvPr id="60" name="F0B8C23C-0484-4370-9011-67F53129FCAF@hom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29006" y="5596828"/>
            <a:ext cx="3684099" cy="516491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840998" y="2699811"/>
            <a:ext cx="10655656" cy="5301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68488" lvl="0" indent="-468488" algn="l" defTabSz="484886">
              <a:buSzPct val="100000"/>
              <a:buAutoNum type="arabicParenR"/>
              <a:defRPr sz="1800"/>
            </a:pPr>
            <a:r>
              <a:rPr sz="2656"/>
              <a:t>LUDZIE</a:t>
            </a:r>
          </a:p>
          <a:p>
            <a:pPr marL="468488" lvl="0" indent="-468488" algn="l" defTabSz="484886">
              <a:buSzPct val="100000"/>
              <a:buAutoNum type="arabicParenR"/>
              <a:defRPr sz="1800"/>
            </a:pPr>
            <a:r>
              <a:rPr sz="2656"/>
              <a:t>CZAS I ELASTYCZNOŚĆ CZASOWA</a:t>
            </a:r>
          </a:p>
          <a:p>
            <a:pPr marL="468488" lvl="0" indent="-468488" algn="l" defTabSz="484886">
              <a:buSzPct val="100000"/>
              <a:buAutoNum type="arabicParenR"/>
              <a:defRPr sz="1800"/>
            </a:pPr>
            <a:r>
              <a:rPr sz="2656"/>
              <a:t>INTERDYSCYPLINARNOŚĆ I DIALOGOWOŚĆ</a:t>
            </a:r>
          </a:p>
          <a:p>
            <a:pPr marL="327942" lvl="0" indent="-327942" algn="l" defTabSz="484886">
              <a:buSzPct val="75000"/>
              <a:buChar char="•"/>
              <a:defRPr sz="1800"/>
            </a:pPr>
            <a:r>
              <a:rPr sz="2656"/>
              <a:t>dzieci to rodzina i osoby im najbliższe</a:t>
            </a:r>
          </a:p>
          <a:p>
            <a:pPr marL="327942" lvl="0" indent="-327942" algn="l" defTabSz="484886">
              <a:buSzPct val="75000"/>
              <a:buChar char="•"/>
              <a:defRPr sz="1800"/>
            </a:pPr>
            <a:r>
              <a:rPr sz="2656"/>
              <a:t>dzieci to system edukacji</a:t>
            </a:r>
          </a:p>
          <a:p>
            <a:pPr marL="327942" lvl="0" indent="-327942" algn="l" defTabSz="484886">
              <a:buSzPct val="75000"/>
              <a:buChar char="•"/>
              <a:defRPr sz="1800"/>
            </a:pPr>
            <a:r>
              <a:rPr sz="2656"/>
              <a:t>dzieci to opieka zdrowotna</a:t>
            </a:r>
          </a:p>
          <a:p>
            <a:pPr marL="327942" lvl="0" indent="-327942" algn="l" defTabSz="484886">
              <a:buSzPct val="75000"/>
              <a:buChar char="•"/>
              <a:defRPr sz="1800"/>
            </a:pPr>
            <a:r>
              <a:rPr sz="2656"/>
              <a:t>dzieci to rówieśnicy</a:t>
            </a:r>
          </a:p>
          <a:p>
            <a:pPr marL="327942" lvl="0" indent="-327942" algn="l" defTabSz="484886">
              <a:buSzPct val="75000"/>
              <a:buChar char="•"/>
              <a:defRPr sz="1800"/>
            </a:pPr>
            <a:r>
              <a:rPr sz="2656"/>
              <a:t>dzieci to profilaktyka</a:t>
            </a:r>
          </a:p>
          <a:p>
            <a:pPr marL="468488" lvl="0" indent="-468488" algn="l" defTabSz="484886">
              <a:buSzPct val="100000"/>
              <a:buAutoNum type="arabicParenR" startAt="4"/>
              <a:defRPr sz="1800"/>
            </a:pPr>
            <a:r>
              <a:rPr sz="2656"/>
              <a:t>MOŻLIWOŚĆ ŁĄCZENIA PRAC RÓŻNYCH SEKTORÓW, W TYM WŁĄCZANIE W DZIAŁANIA SEKTORA BIZNESOWEGO</a:t>
            </a:r>
          </a:p>
          <a:p>
            <a:pPr marL="468488" lvl="0" indent="-468488" algn="l" defTabSz="484886">
              <a:buSzPct val="100000"/>
              <a:buAutoNum type="arabicParenR" startAt="4"/>
              <a:defRPr sz="1800"/>
            </a:pPr>
            <a:r>
              <a:rPr sz="2656"/>
              <a:t>LEGITYMACJA SPOŁECZNA </a:t>
            </a:r>
          </a:p>
          <a:p>
            <a:pPr marL="468488" lvl="0" indent="-468488" algn="l" defTabSz="484886">
              <a:buSzPct val="100000"/>
              <a:buAutoNum type="arabicParenR" startAt="4"/>
              <a:defRPr sz="1800"/>
            </a:pPr>
            <a:r>
              <a:rPr sz="2656"/>
              <a:t>KNOW-HOW, PROWADZONE BADANIA I DIAGNOZY SYTUACJI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140577" y="133567"/>
            <a:ext cx="12723647" cy="9486466"/>
          </a:xfrm>
          <a:prstGeom prst="rect">
            <a:avLst/>
          </a:prstGeom>
          <a:ln w="139700">
            <a:solidFill>
              <a:srgbClr val="FFC21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936426" y="552161"/>
            <a:ext cx="10464801" cy="1203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defTabSz="280415">
              <a:defRPr sz="3839">
                <a:latin typeface="Alegreya Sans SC"/>
                <a:ea typeface="Alegreya Sans SC"/>
                <a:cs typeface="Alegreya Sans SC"/>
                <a:sym typeface="Alegreya Sans SC"/>
              </a:defRPr>
            </a:lvl1pPr>
          </a:lstStyle>
          <a:p>
            <a:pPr lvl="0">
              <a:defRPr sz="1800"/>
            </a:pPr>
            <a:r>
              <a:rPr sz="3839"/>
              <a:t>co jest potrzebne, by współpraca mogła zaistnieć?</a:t>
            </a:r>
          </a:p>
        </p:txBody>
      </p:sp>
      <p:pic>
        <p:nvPicPr>
          <p:cNvPr id="65" name="F0B8C23C-0484-4370-9011-67F53129FCAF@hom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29006" y="5596828"/>
            <a:ext cx="3684099" cy="5164911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>
            <a:off x="840998" y="2699811"/>
            <a:ext cx="10655656" cy="5301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558800" lvl="0" indent="-558800" algn="l" defTabSz="578358">
              <a:buSzPct val="100000"/>
              <a:buAutoNum type="arabicParenR"/>
              <a:defRPr sz="1800"/>
            </a:pPr>
            <a:r>
              <a:rPr sz="3168"/>
              <a:t>Otwartość na współpracę. Skupianie się na korzyściach z dialogu, a nie możliwych trudnościach, szukanie wspólnych rozwiązań.</a:t>
            </a:r>
            <a:br>
              <a:rPr sz="3168"/>
            </a:br>
            <a:endParaRPr sz="3168"/>
          </a:p>
          <a:p>
            <a:pPr marL="558800" lvl="0" indent="-558800" algn="l" defTabSz="578358">
              <a:buSzPct val="100000"/>
              <a:buAutoNum type="arabicParenR"/>
              <a:defRPr sz="1800"/>
            </a:pPr>
            <a:r>
              <a:rPr sz="3168"/>
              <a:t>Wspieranie i promowanie współpracujących z instytucjami organizacji.</a:t>
            </a:r>
            <a:br>
              <a:rPr sz="3168"/>
            </a:br>
            <a:endParaRPr sz="3168"/>
          </a:p>
          <a:p>
            <a:pPr marL="558800" lvl="0" indent="-558800" algn="l" defTabSz="578358">
              <a:buSzPct val="100000"/>
              <a:buAutoNum type="arabicParenR"/>
              <a:defRPr sz="1800"/>
            </a:pPr>
            <a:r>
              <a:rPr sz="3168"/>
              <a:t>Wspieranie i dotowanie nowoczesnych form promocji zdrowia psychicznego oraz opieki dla osób z trudnościami psychicznymi.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140577" y="133567"/>
            <a:ext cx="12723647" cy="9486466"/>
          </a:xfrm>
          <a:prstGeom prst="rect">
            <a:avLst/>
          </a:prstGeom>
          <a:ln w="139700">
            <a:solidFill>
              <a:srgbClr val="FFC21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936426" y="552161"/>
            <a:ext cx="10464801" cy="1203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defTabSz="525779">
              <a:defRPr sz="7200">
                <a:latin typeface="Alegreya Sans SC"/>
                <a:ea typeface="Alegreya Sans SC"/>
                <a:cs typeface="Alegreya Sans SC"/>
                <a:sym typeface="Alegreya Sans SC"/>
              </a:defRPr>
            </a:lvl1pPr>
          </a:lstStyle>
          <a:p>
            <a:pPr lvl="0">
              <a:defRPr sz="1800"/>
            </a:pPr>
            <a:r>
              <a:rPr sz="7200"/>
              <a:t>reasumując:</a:t>
            </a:r>
          </a:p>
        </p:txBody>
      </p:sp>
      <p:pic>
        <p:nvPicPr>
          <p:cNvPr id="70" name="F0B8C23C-0484-4370-9011-67F53129FCAF@hom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29006" y="5596828"/>
            <a:ext cx="3684099" cy="5164911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840998" y="2699811"/>
            <a:ext cx="10655656" cy="5303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3500" b="1"/>
              <a:t>MAMY TĘ MOC!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Mamy w instytucjach państwowych fantastycznych specjalistów, mamy zasoby ludzi, którzy chcą działać, mamy możliwości pozyskiwania finansowań różnymi drogami. Jesteśmy w stanie wiele zdziałać. Jest jeden warunek: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MUSIMY TO ZROBIĆ RAZEM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140577" y="133567"/>
            <a:ext cx="12723647" cy="9486466"/>
          </a:xfrm>
          <a:prstGeom prst="rect">
            <a:avLst/>
          </a:prstGeom>
          <a:ln w="139700">
            <a:solidFill>
              <a:srgbClr val="FFC21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919492" y="2922827"/>
            <a:ext cx="10464801" cy="2547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8000">
                <a:latin typeface="Alegreya Sans SC"/>
                <a:ea typeface="Alegreya Sans SC"/>
                <a:cs typeface="Alegreya Sans SC"/>
                <a:sym typeface="Alegreya Sans SC"/>
              </a:rPr>
              <a:t>SERDECZNIE DZIĘKUJĘ </a:t>
            </a:r>
            <a:br>
              <a:rPr sz="8000">
                <a:latin typeface="Alegreya Sans SC"/>
                <a:ea typeface="Alegreya Sans SC"/>
                <a:cs typeface="Alegreya Sans SC"/>
                <a:sym typeface="Alegreya Sans SC"/>
              </a:rPr>
            </a:br>
            <a:r>
              <a:rPr sz="8000">
                <a:latin typeface="Alegreya Sans SC"/>
                <a:ea typeface="Alegreya Sans SC"/>
                <a:cs typeface="Alegreya Sans SC"/>
                <a:sym typeface="Alegreya Sans SC"/>
              </a:rPr>
              <a:t>PAŃSTWU ZA UWAGĘ</a:t>
            </a:r>
          </a:p>
        </p:txBody>
      </p:sp>
      <p:pic>
        <p:nvPicPr>
          <p:cNvPr id="75" name="F0B8C23C-0484-4370-9011-67F53129FCAF@hom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7006" y="3897667"/>
            <a:ext cx="4896099" cy="6864072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/>
          <p:nvPr/>
        </p:nvSpPr>
        <p:spPr>
          <a:xfrm>
            <a:off x="4042093" y="5832477"/>
            <a:ext cx="4219600" cy="131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500"/>
            </a:lvl1pPr>
          </a:lstStyle>
          <a:p>
            <a:pPr lvl="0">
              <a:defRPr sz="1800"/>
            </a:pPr>
            <a:r>
              <a:rPr sz="3500"/>
              <a:t>Olga Wasilewska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140577" y="133567"/>
            <a:ext cx="12723647" cy="9486466"/>
          </a:xfrm>
          <a:prstGeom prst="rect">
            <a:avLst/>
          </a:prstGeom>
          <a:ln w="139700">
            <a:solidFill>
              <a:srgbClr val="FFC21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1270000" y="922469"/>
            <a:ext cx="10464800" cy="1203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defTabSz="525779">
              <a:defRPr sz="7200">
                <a:latin typeface="Alegreya Sans SC"/>
                <a:ea typeface="Alegreya Sans SC"/>
                <a:cs typeface="Alegreya Sans SC"/>
                <a:sym typeface="Alegreya Sans SC"/>
              </a:defRPr>
            </a:lvl1pPr>
          </a:lstStyle>
          <a:p>
            <a:pPr lvl="0">
              <a:defRPr sz="1800"/>
            </a:pPr>
            <a:r>
              <a:rPr sz="7200"/>
              <a:t>bibliografia</a:t>
            </a:r>
          </a:p>
        </p:txBody>
      </p:sp>
      <p:pic>
        <p:nvPicPr>
          <p:cNvPr id="80" name="F0B8C23C-0484-4370-9011-67F53129FCAF@hom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85072" y="4133286"/>
            <a:ext cx="4728033" cy="6628453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/>
        </p:nvSpPr>
        <p:spPr>
          <a:xfrm>
            <a:off x="872188" y="2397963"/>
            <a:ext cx="9809225" cy="4194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91066" lvl="0" indent="-491066" algn="l" defTabSz="508254">
              <a:buSzPct val="100000"/>
              <a:buAutoNum type="arabicParenR"/>
              <a:defRPr sz="1800"/>
            </a:pPr>
            <a:r>
              <a:rPr sz="2784"/>
              <a:t>Namysłowska, I. (2012)„Psychiatria dzieci i młodzieży”. Warszawa: Wydawnictwo Lekarskie PZWL</a:t>
            </a:r>
          </a:p>
          <a:p>
            <a:pPr marL="491066" lvl="0" indent="-491066" algn="l" defTabSz="508254">
              <a:buSzPct val="100000"/>
              <a:buAutoNum type="arabicParenR"/>
              <a:defRPr sz="1800"/>
            </a:pPr>
            <a:r>
              <a:rPr sz="2784"/>
              <a:t>Orwid, M., Pietruszewski, K. (1993). Psychiatria dzieci i młodzieży, Kraków: Collegium Medicum UJ, wyd I</a:t>
            </a:r>
          </a:p>
          <a:p>
            <a:pPr marL="491066" lvl="0" indent="-491066" algn="l" defTabSz="508254">
              <a:buSzPct val="100000"/>
              <a:buAutoNum type="arabicParenR"/>
              <a:defRPr sz="1800"/>
            </a:pPr>
            <a:r>
              <a:rPr sz="2784"/>
              <a:t>Szafraniec, K. (2011). Raport „Młodzi 2011”. Warszawa: Kancelaria Prezesa Rady Ministrów</a:t>
            </a:r>
          </a:p>
          <a:p>
            <a:pPr marL="491066" lvl="0" indent="-491066" algn="l" defTabSz="508254">
              <a:buSzPct val="100000"/>
              <a:buAutoNum type="arabicParenR"/>
              <a:defRPr sz="1800"/>
            </a:pPr>
            <a:r>
              <a:rPr sz="2784"/>
              <a:t>Wasilewska, O. (2016). Postawy uczniów szkół ponadgimnazjalnych wobec rówieśników doświadczających zaburzeń psychicznych (praca niepublikowana)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Niestandardowy</PresentationFormat>
  <Paragraphs>44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Alegreya Sans SC</vt:lpstr>
      <vt:lpstr>Helvetica</vt:lpstr>
      <vt:lpstr>Helvetica Neue</vt:lpstr>
      <vt:lpstr>White</vt:lpstr>
      <vt:lpstr>„Mamy tę moc!” Rola NGO we wspieraniu zmian wokół zdrowia psychicznego dzieci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„Mamy tę moc!” Rola NGO we wspieraniu zmian wokół zdrowia psychicznego dzieci</dc:title>
  <dc:creator>Dariusz Zbucki</dc:creator>
  <cp:lastModifiedBy>Dariusz Zbucki</cp:lastModifiedBy>
  <cp:revision>1</cp:revision>
  <dcterms:modified xsi:type="dcterms:W3CDTF">2017-05-07T20:50:27Z</dcterms:modified>
</cp:coreProperties>
</file>